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5" r:id="rId6"/>
    <p:sldId id="260" r:id="rId7"/>
    <p:sldId id="264" r:id="rId8"/>
    <p:sldId id="261" r:id="rId9"/>
    <p:sldId id="262" r:id="rId10"/>
    <p:sldId id="266" r:id="rId11"/>
    <p:sldId id="267" r:id="rId12"/>
    <p:sldId id="268" r:id="rId13"/>
    <p:sldId id="269" r:id="rId1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125" d="100"/>
          <a:sy n="125" d="100"/>
        </p:scale>
        <p:origin x="29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C0C5C73-1672-45E6-8533-E26D5BD1614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805A56CE-B239-453A-8962-F379624C3F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5C09FDF-84D7-4A8B-A320-53FC4BB9054E}"/>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5" name="フッター プレースホルダー 4">
            <a:extLst>
              <a:ext uri="{FF2B5EF4-FFF2-40B4-BE49-F238E27FC236}">
                <a16:creationId xmlns:a16="http://schemas.microsoft.com/office/drawing/2014/main" id="{2CD88925-350E-47CC-9C53-738A3B12EB3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3FBC562-D341-4927-AF43-D50E8C0901BE}"/>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3705143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D7ACDD-B184-4870-8894-FBBD1CB0DF29}"/>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0BCBC7A0-DC85-45EF-912C-433714F0ECFF}"/>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3C3B65E-AB4E-4932-B386-F5043589A8BF}"/>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5" name="フッター プレースホルダー 4">
            <a:extLst>
              <a:ext uri="{FF2B5EF4-FFF2-40B4-BE49-F238E27FC236}">
                <a16:creationId xmlns:a16="http://schemas.microsoft.com/office/drawing/2014/main" id="{7BFFF726-6D6D-47A6-B387-02A938EDE41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2C13AA4-2642-487D-8AE9-5AAFF12EC49E}"/>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3871141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C3440E8-8272-418C-8783-1EC939C20081}"/>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F49D850-D9F5-4D4B-96FC-F1261EC600B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07BFC21-5FF4-4CE4-94ED-1C7ED08A1A90}"/>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5" name="フッター プレースホルダー 4">
            <a:extLst>
              <a:ext uri="{FF2B5EF4-FFF2-40B4-BE49-F238E27FC236}">
                <a16:creationId xmlns:a16="http://schemas.microsoft.com/office/drawing/2014/main" id="{6758B5EC-911E-4114-A548-AFC8B928371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A210966-98C5-4BC9-B3D5-1D80CE6B8DA7}"/>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1609629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BDD3B7-CB6A-46F2-AED5-B5C2EA08BD5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53AF40B-405F-4C36-A122-E5D389704442}"/>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58A5380-519E-4E55-B211-A11F9920567D}"/>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5" name="フッター プレースホルダー 4">
            <a:extLst>
              <a:ext uri="{FF2B5EF4-FFF2-40B4-BE49-F238E27FC236}">
                <a16:creationId xmlns:a16="http://schemas.microsoft.com/office/drawing/2014/main" id="{C4C744C7-FB92-4143-91AE-27504F5F7D4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7707D15-9E07-462D-963C-F3C020097799}"/>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539163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776313D-5BE7-403B-B055-BFAA8865B5D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AEC0456-1462-47AF-8466-90180C11E3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32710973-8197-4687-937A-6323DF3BF594}"/>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5" name="フッター プレースホルダー 4">
            <a:extLst>
              <a:ext uri="{FF2B5EF4-FFF2-40B4-BE49-F238E27FC236}">
                <a16:creationId xmlns:a16="http://schemas.microsoft.com/office/drawing/2014/main" id="{058C96EB-43C3-475F-A1BC-9FF4A6FD0ED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F0AD7B2-A569-4D5F-82CA-EAAD0FED544B}"/>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12804019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BC113E-55AE-4293-8E04-A2D36F82123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AAF55A8-562B-48B1-8E92-C8E7E038F123}"/>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20E788D-AB77-4CF0-9CA3-499DAAC7B430}"/>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08DB1FE7-FB42-469F-A7B1-67A33E008F83}"/>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6" name="フッター プレースホルダー 5">
            <a:extLst>
              <a:ext uri="{FF2B5EF4-FFF2-40B4-BE49-F238E27FC236}">
                <a16:creationId xmlns:a16="http://schemas.microsoft.com/office/drawing/2014/main" id="{DCA87C46-2E80-45AE-B481-66CEC524A67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B5C8953-CAF7-4C6E-9484-F4B656D329DD}"/>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3320507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807575-5B87-4940-9CD5-7B040BDD66A7}"/>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9CF1BB2-5BC2-4288-B24F-2A95CF56E1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B4AF1277-E4D6-4C00-A301-612AF3F6E701}"/>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57F734DA-CBDC-4F50-A665-7DB1066D2E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CC892062-4B80-4159-AA35-315476309219}"/>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7FA9D2E-862B-454F-ACB9-5BFB58176391}"/>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8" name="フッター プレースホルダー 7">
            <a:extLst>
              <a:ext uri="{FF2B5EF4-FFF2-40B4-BE49-F238E27FC236}">
                <a16:creationId xmlns:a16="http://schemas.microsoft.com/office/drawing/2014/main" id="{F5D82D7E-1A73-4450-B484-C9E72EAC7ACA}"/>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73528AB7-89F6-4287-B6DF-73AC63EFC1A8}"/>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724051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FCE61C-0694-4571-85EF-4A06269F9AB9}"/>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B1C961DE-DEDC-4E3C-88F5-00F1EB1FA62F}"/>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4" name="フッター プレースホルダー 3">
            <a:extLst>
              <a:ext uri="{FF2B5EF4-FFF2-40B4-BE49-F238E27FC236}">
                <a16:creationId xmlns:a16="http://schemas.microsoft.com/office/drawing/2014/main" id="{A39F33B2-B034-4944-8788-340C76D20C4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BC70729-A1F1-4E00-AC57-39010B3B2281}"/>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3895891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C984AC6C-FCE1-49E7-9A17-EFE9927221B1}"/>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3" name="フッター プレースホルダー 2">
            <a:extLst>
              <a:ext uri="{FF2B5EF4-FFF2-40B4-BE49-F238E27FC236}">
                <a16:creationId xmlns:a16="http://schemas.microsoft.com/office/drawing/2014/main" id="{4CA8713B-A740-4789-B09C-7E91C0AE36A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1084A425-2E1B-4543-9259-807C02E7709B}"/>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3272586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75B229-D4DF-4DEF-A3B1-23F36F2C110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10B01A3-7A0A-4539-B9BF-963388B84C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A20D816C-76A1-400C-933F-A7A97A9211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3E7E28F-6A4F-4F69-A878-B0CC8E7F8F69}"/>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6" name="フッター プレースホルダー 5">
            <a:extLst>
              <a:ext uri="{FF2B5EF4-FFF2-40B4-BE49-F238E27FC236}">
                <a16:creationId xmlns:a16="http://schemas.microsoft.com/office/drawing/2014/main" id="{236F1892-0438-47EB-9E0F-E8D0F0EDE48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C1E6679-03E2-442E-85DC-7DC47BBB0EFE}"/>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3748946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10C2C5-B9C5-4793-9E6A-B44C7DECEB1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55AB3F2-B354-4178-8BD6-A0CA42D109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6FAB5784-EED8-45E6-8B08-12B6D89C73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4A29448-868C-4F67-9823-8FE928ADA330}"/>
              </a:ext>
            </a:extLst>
          </p:cNvPr>
          <p:cNvSpPr>
            <a:spLocks noGrp="1"/>
          </p:cNvSpPr>
          <p:nvPr>
            <p:ph type="dt" sz="half" idx="10"/>
          </p:nvPr>
        </p:nvSpPr>
        <p:spPr/>
        <p:txBody>
          <a:bodyPr/>
          <a:lstStyle/>
          <a:p>
            <a:fld id="{C7D11EF4-CD78-45D4-98BE-D80E042D4CAD}" type="datetimeFigureOut">
              <a:rPr kumimoji="1" lang="ja-JP" altLang="en-US" smtClean="0"/>
              <a:t>2019/1/12</a:t>
            </a:fld>
            <a:endParaRPr kumimoji="1" lang="ja-JP" altLang="en-US"/>
          </a:p>
        </p:txBody>
      </p:sp>
      <p:sp>
        <p:nvSpPr>
          <p:cNvPr id="6" name="フッター プレースホルダー 5">
            <a:extLst>
              <a:ext uri="{FF2B5EF4-FFF2-40B4-BE49-F238E27FC236}">
                <a16:creationId xmlns:a16="http://schemas.microsoft.com/office/drawing/2014/main" id="{830CA926-888C-48CC-BB08-6947C0796FE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CCA59AA-CC96-4784-AA39-91D0F861D539}"/>
              </a:ext>
            </a:extLst>
          </p:cNvPr>
          <p:cNvSpPr>
            <a:spLocks noGrp="1"/>
          </p:cNvSpPr>
          <p:nvPr>
            <p:ph type="sldNum" sz="quarter" idx="12"/>
          </p:nvPr>
        </p:nvSpPr>
        <p:spPr/>
        <p:txBody>
          <a:body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1337962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6B80B80B-CFC4-48FA-8703-751AF8F9E3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CEC859E-2634-46A4-935E-59B7800992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A105EDB-9DBC-4957-BCFE-6707A383DA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D11EF4-CD78-45D4-98BE-D80E042D4CAD}" type="datetimeFigureOut">
              <a:rPr kumimoji="1" lang="ja-JP" altLang="en-US" smtClean="0"/>
              <a:t>2019/1/12</a:t>
            </a:fld>
            <a:endParaRPr kumimoji="1" lang="ja-JP" altLang="en-US"/>
          </a:p>
        </p:txBody>
      </p:sp>
      <p:sp>
        <p:nvSpPr>
          <p:cNvPr id="5" name="フッター プレースホルダー 4">
            <a:extLst>
              <a:ext uri="{FF2B5EF4-FFF2-40B4-BE49-F238E27FC236}">
                <a16:creationId xmlns:a16="http://schemas.microsoft.com/office/drawing/2014/main" id="{6CA14E79-D0CF-485A-AF04-9EB50C311F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A2F3CD10-7168-4A79-93DA-2A49B471E7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29D404-44D7-424E-AEB5-5FED2B395BE3}" type="slidenum">
              <a:rPr kumimoji="1" lang="ja-JP" altLang="en-US" smtClean="0"/>
              <a:t>‹#›</a:t>
            </a:fld>
            <a:endParaRPr kumimoji="1" lang="ja-JP" altLang="en-US"/>
          </a:p>
        </p:txBody>
      </p:sp>
    </p:spTree>
    <p:extLst>
      <p:ext uri="{BB962C8B-B14F-4D97-AF65-F5344CB8AC3E}">
        <p14:creationId xmlns:p14="http://schemas.microsoft.com/office/powerpoint/2010/main" val="8384467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F2F99B-DDB9-4BBC-B5BF-AFFED6B1D89D}"/>
              </a:ext>
            </a:extLst>
          </p:cNvPr>
          <p:cNvSpPr>
            <a:spLocks noGrp="1"/>
          </p:cNvSpPr>
          <p:nvPr>
            <p:ph type="ctrTitle"/>
          </p:nvPr>
        </p:nvSpPr>
        <p:spPr/>
        <p:txBody>
          <a:bodyPr/>
          <a:lstStyle/>
          <a:p>
            <a:r>
              <a:rPr kumimoji="1" lang="ja-JP" altLang="en-US" dirty="0"/>
              <a:t>ベイズ推定の数値計算法</a:t>
            </a:r>
          </a:p>
        </p:txBody>
      </p:sp>
      <p:sp>
        <p:nvSpPr>
          <p:cNvPr id="3" name="字幕 2">
            <a:extLst>
              <a:ext uri="{FF2B5EF4-FFF2-40B4-BE49-F238E27FC236}">
                <a16:creationId xmlns:a16="http://schemas.microsoft.com/office/drawing/2014/main" id="{D390C3EB-98D0-4150-B66E-24D0D18C08A9}"/>
              </a:ext>
            </a:extLst>
          </p:cNvPr>
          <p:cNvSpPr>
            <a:spLocks noGrp="1"/>
          </p:cNvSpPr>
          <p:nvPr>
            <p:ph type="subTitle" idx="1"/>
          </p:nvPr>
        </p:nvSpPr>
        <p:spPr/>
        <p:txBody>
          <a:bodyPr/>
          <a:lstStyle/>
          <a:p>
            <a:r>
              <a:rPr kumimoji="1" lang="ja-JP" altLang="en-US" dirty="0"/>
              <a:t>東　幹人</a:t>
            </a:r>
            <a:endParaRPr kumimoji="1" lang="en-US" altLang="ja-JP" dirty="0"/>
          </a:p>
          <a:p>
            <a:r>
              <a:rPr kumimoji="1" lang="ja-JP" altLang="en-US" dirty="0"/>
              <a:t>橋本</a:t>
            </a:r>
          </a:p>
        </p:txBody>
      </p:sp>
    </p:spTree>
    <p:extLst>
      <p:ext uri="{BB962C8B-B14F-4D97-AF65-F5344CB8AC3E}">
        <p14:creationId xmlns:p14="http://schemas.microsoft.com/office/powerpoint/2010/main" val="2189058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5E4CB292-0E13-4E37-ACA6-69FD9A106B92}"/>
                  </a:ext>
                </a:extLst>
              </p:cNvPr>
              <p:cNvSpPr>
                <a:spLocks noGrp="1"/>
              </p:cNvSpPr>
              <p:nvPr>
                <p:ph idx="1"/>
              </p:nvPr>
            </p:nvSpPr>
            <p:spPr>
              <a:xfrm>
                <a:off x="598142" y="382460"/>
                <a:ext cx="10515600" cy="6093079"/>
              </a:xfrm>
            </p:spPr>
            <p:txBody>
              <a:bodyPr/>
              <a:lstStyle/>
              <a:p>
                <a:pPr marL="0" indent="0">
                  <a:buNone/>
                </a:pPr>
                <a:endParaRPr kumimoji="1" lang="en-US" altLang="ja-JP" b="0" i="1" dirty="0">
                  <a:latin typeface="Cambria Math" panose="02040503050406030204" pitchFamily="18" charset="0"/>
                </a:endParaRPr>
              </a:p>
              <a:p>
                <a:pPr marL="0" indent="0">
                  <a:buNone/>
                </a:pPr>
                <a14:m>
                  <m:oMath xmlns:m="http://schemas.openxmlformats.org/officeDocument/2006/math">
                    <m:r>
                      <a:rPr kumimoji="1" lang="en-US" altLang="ja-JP" b="0" i="1" smtClean="0">
                        <a:latin typeface="Cambria Math" panose="02040503050406030204" pitchFamily="18" charset="0"/>
                      </a:rPr>
                      <m:t>𝑝</m:t>
                    </m:r>
                    <m:d>
                      <m:dPr>
                        <m:ctrlPr>
                          <a:rPr kumimoji="1" lang="en-US" altLang="ja-JP" b="0" i="1" smtClean="0">
                            <a:latin typeface="Cambria Math" panose="02040503050406030204" pitchFamily="18" charset="0"/>
                          </a:rPr>
                        </m:ctrlPr>
                      </m:dPr>
                      <m:e>
                        <m:r>
                          <a:rPr kumimoji="1" lang="ja-JP" altLang="en-US" b="0" i="1" smtClean="0">
                            <a:latin typeface="Cambria Math" panose="02040503050406030204" pitchFamily="18" charset="0"/>
                          </a:rPr>
                          <m:t>𝜃</m:t>
                        </m:r>
                      </m:e>
                    </m:d>
                  </m:oMath>
                </a14:m>
                <a:r>
                  <a:rPr kumimoji="1" lang="ja-JP" altLang="en-US" b="0" dirty="0"/>
                  <a:t>の累積分布関数</a:t>
                </a:r>
                <a14:m>
                  <m:oMath xmlns:m="http://schemas.openxmlformats.org/officeDocument/2006/math">
                    <m:r>
                      <a:rPr kumimoji="1" lang="en-US" altLang="ja-JP" b="0" i="1" smtClean="0">
                        <a:latin typeface="Cambria Math" panose="02040503050406030204" pitchFamily="18" charset="0"/>
                      </a:rPr>
                      <m:t>𝑃</m:t>
                    </m:r>
                    <m:d>
                      <m:dPr>
                        <m:ctrlPr>
                          <a:rPr kumimoji="1" lang="en-US" altLang="ja-JP" b="0" i="1" smtClean="0">
                            <a:latin typeface="Cambria Math" panose="02040503050406030204" pitchFamily="18" charset="0"/>
                          </a:rPr>
                        </m:ctrlPr>
                      </m:dPr>
                      <m:e>
                        <m:r>
                          <a:rPr kumimoji="1" lang="ja-JP" altLang="en-US" b="0" i="1" smtClean="0">
                            <a:latin typeface="Cambria Math" panose="02040503050406030204" pitchFamily="18" charset="0"/>
                          </a:rPr>
                          <m:t>𝜃</m:t>
                        </m:r>
                      </m:e>
                    </m:d>
                  </m:oMath>
                </a14:m>
                <a:endParaRPr kumimoji="1" lang="en-US" altLang="ja-JP" b="0" dirty="0"/>
              </a:p>
              <a:p>
                <a:pPr marL="0" indent="0">
                  <a:buNone/>
                </a:pPr>
                <a:r>
                  <a:rPr kumimoji="1" lang="en-US" altLang="ja-JP" b="0" dirty="0"/>
                  <a:t>                               </a:t>
                </a:r>
              </a:p>
              <a:p>
                <a:pPr marL="0" indent="0">
                  <a:buNone/>
                </a:pPr>
                <a:endParaRPr lang="en-US" altLang="ja-JP" dirty="0"/>
              </a:p>
              <a:p>
                <a:pPr marL="0" indent="0">
                  <a:buNone/>
                </a:pPr>
                <a:endParaRPr kumimoji="1" lang="en-US" altLang="ja-JP" b="0" dirty="0"/>
              </a:p>
              <a:p>
                <a:pPr marL="0" indent="0">
                  <a:buNone/>
                </a:pPr>
                <a:endParaRPr kumimoji="1" lang="en-US" altLang="ja-JP" b="0" dirty="0"/>
              </a:p>
              <a:p>
                <a:pPr marL="0" indent="0">
                  <a:buNone/>
                </a:pPr>
                <a:r>
                  <a:rPr lang="en-US" altLang="ja-JP" dirty="0"/>
                  <a:t>                                  </a:t>
                </a:r>
                <a:endParaRPr kumimoji="1" lang="en-US" altLang="ja-JP" b="0" dirty="0"/>
              </a:p>
            </p:txBody>
          </p:sp>
        </mc:Choice>
        <mc:Fallback xmlns="">
          <p:sp>
            <p:nvSpPr>
              <p:cNvPr id="3" name="コンテンツ プレースホルダー 2">
                <a:extLst>
                  <a:ext uri="{FF2B5EF4-FFF2-40B4-BE49-F238E27FC236}">
                    <a16:creationId xmlns:a16="http://schemas.microsoft.com/office/drawing/2014/main" id="{5E4CB292-0E13-4E37-ACA6-69FD9A106B92}"/>
                  </a:ext>
                </a:extLst>
              </p:cNvPr>
              <p:cNvSpPr>
                <a:spLocks noGrp="1" noRot="1" noChangeAspect="1" noMove="1" noResize="1" noEditPoints="1" noAdjustHandles="1" noChangeArrowheads="1" noChangeShapeType="1" noTextEdit="1"/>
              </p:cNvSpPr>
              <p:nvPr>
                <p:ph idx="1"/>
              </p:nvPr>
            </p:nvSpPr>
            <p:spPr>
              <a:xfrm>
                <a:off x="598142" y="382460"/>
                <a:ext cx="10515600" cy="6093079"/>
              </a:xfrm>
              <a:blipFill>
                <a:blip r:embed="rId2"/>
                <a:stretch>
                  <a:fillRect/>
                </a:stretch>
              </a:blipFill>
            </p:spPr>
            <p:txBody>
              <a:bodyPr/>
              <a:lstStyle/>
              <a:p>
                <a:r>
                  <a:rPr lang="ja-JP" altLang="en-US">
                    <a:noFill/>
                  </a:rPr>
                  <a:t> </a:t>
                </a:r>
              </a:p>
            </p:txBody>
          </p:sp>
        </mc:Fallback>
      </mc:AlternateContent>
      <p:pic>
        <p:nvPicPr>
          <p:cNvPr id="4" name="図 3">
            <a:extLst>
              <a:ext uri="{FF2B5EF4-FFF2-40B4-BE49-F238E27FC236}">
                <a16:creationId xmlns:a16="http://schemas.microsoft.com/office/drawing/2014/main" id="{61258480-BF65-468A-8ACC-32893A22F2DB}"/>
              </a:ext>
            </a:extLst>
          </p:cNvPr>
          <p:cNvPicPr>
            <a:picLocks noChangeAspect="1"/>
          </p:cNvPicPr>
          <p:nvPr/>
        </p:nvPicPr>
        <p:blipFill rotWithShape="1">
          <a:blip r:embed="rId3"/>
          <a:srcRect l="33778" t="51428" r="42651" b="32030"/>
          <a:stretch/>
        </p:blipFill>
        <p:spPr>
          <a:xfrm>
            <a:off x="1078258" y="1578449"/>
            <a:ext cx="2873828" cy="1134407"/>
          </a:xfrm>
          <a:prstGeom prst="rect">
            <a:avLst/>
          </a:prstGeom>
        </p:spPr>
      </p:pic>
      <p:pic>
        <p:nvPicPr>
          <p:cNvPr id="5" name="図 4">
            <a:extLst>
              <a:ext uri="{FF2B5EF4-FFF2-40B4-BE49-F238E27FC236}">
                <a16:creationId xmlns:a16="http://schemas.microsoft.com/office/drawing/2014/main" id="{C1E8B835-DC56-498A-8C8D-584740E70EAF}"/>
              </a:ext>
            </a:extLst>
          </p:cNvPr>
          <p:cNvPicPr>
            <a:picLocks noChangeAspect="1"/>
          </p:cNvPicPr>
          <p:nvPr/>
        </p:nvPicPr>
        <p:blipFill rotWithShape="1">
          <a:blip r:embed="rId4"/>
          <a:srcRect l="9022" t="30075" r="18064" b="24511"/>
          <a:stretch/>
        </p:blipFill>
        <p:spPr>
          <a:xfrm>
            <a:off x="672621" y="2605310"/>
            <a:ext cx="8889618" cy="3114461"/>
          </a:xfrm>
          <a:prstGeom prst="rect">
            <a:avLst/>
          </a:prstGeom>
        </p:spPr>
      </p:pic>
      <mc:AlternateContent xmlns:mc="http://schemas.openxmlformats.org/markup-compatibility/2006" xmlns:a14="http://schemas.microsoft.com/office/drawing/2010/main">
        <mc:Choice Requires="a14">
          <p:sp>
            <p:nvSpPr>
              <p:cNvPr id="7" name="正方形/長方形 6">
                <a:extLst>
                  <a:ext uri="{FF2B5EF4-FFF2-40B4-BE49-F238E27FC236}">
                    <a16:creationId xmlns:a16="http://schemas.microsoft.com/office/drawing/2014/main" id="{773388B1-8A6E-425F-9DA2-97BD7827DCE9}"/>
                  </a:ext>
                </a:extLst>
              </p:cNvPr>
              <p:cNvSpPr/>
              <p:nvPr/>
            </p:nvSpPr>
            <p:spPr>
              <a:xfrm>
                <a:off x="2142251" y="5719771"/>
                <a:ext cx="1002519"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sz="2800" i="1">
                          <a:solidFill>
                            <a:prstClr val="black"/>
                          </a:solidFill>
                          <a:latin typeface="Cambria Math" panose="02040503050406030204" pitchFamily="18" charset="0"/>
                        </a:rPr>
                        <m:t>𝑝</m:t>
                      </m:r>
                      <m:d>
                        <m:dPr>
                          <m:ctrlPr>
                            <a:rPr lang="en-US" altLang="ja-JP" sz="2800" i="1">
                              <a:solidFill>
                                <a:prstClr val="black"/>
                              </a:solidFill>
                              <a:latin typeface="Cambria Math" panose="02040503050406030204" pitchFamily="18" charset="0"/>
                            </a:rPr>
                          </m:ctrlPr>
                        </m:dPr>
                        <m:e>
                          <m:r>
                            <a:rPr lang="ja-JP" altLang="en-US" sz="2800" i="1">
                              <a:solidFill>
                                <a:prstClr val="black"/>
                              </a:solidFill>
                              <a:latin typeface="Cambria Math" panose="02040503050406030204" pitchFamily="18" charset="0"/>
                            </a:rPr>
                            <m:t>𝜃</m:t>
                          </m:r>
                        </m:e>
                      </m:d>
                    </m:oMath>
                  </m:oMathPara>
                </a14:m>
                <a:endParaRPr lang="ja-JP" altLang="en-US" dirty="0"/>
              </a:p>
            </p:txBody>
          </p:sp>
        </mc:Choice>
        <mc:Fallback xmlns="">
          <p:sp>
            <p:nvSpPr>
              <p:cNvPr id="7" name="正方形/長方形 6">
                <a:extLst>
                  <a:ext uri="{FF2B5EF4-FFF2-40B4-BE49-F238E27FC236}">
                    <a16:creationId xmlns:a16="http://schemas.microsoft.com/office/drawing/2014/main" id="{773388B1-8A6E-425F-9DA2-97BD7827DCE9}"/>
                  </a:ext>
                </a:extLst>
              </p:cNvPr>
              <p:cNvSpPr>
                <a:spLocks noRot="1" noChangeAspect="1" noMove="1" noResize="1" noEditPoints="1" noAdjustHandles="1" noChangeArrowheads="1" noChangeShapeType="1" noTextEdit="1"/>
              </p:cNvSpPr>
              <p:nvPr/>
            </p:nvSpPr>
            <p:spPr>
              <a:xfrm>
                <a:off x="2142251" y="5719771"/>
                <a:ext cx="1002519" cy="523220"/>
              </a:xfrm>
              <a:prstGeom prst="rect">
                <a:avLst/>
              </a:prstGeom>
              <a:blipFill>
                <a:blip r:embed="rId5"/>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8" name="正方形/長方形 7">
                <a:extLst>
                  <a:ext uri="{FF2B5EF4-FFF2-40B4-BE49-F238E27FC236}">
                    <a16:creationId xmlns:a16="http://schemas.microsoft.com/office/drawing/2014/main" id="{255EEAF3-C2BA-4BA2-BB33-D489E070B571}"/>
                  </a:ext>
                </a:extLst>
              </p:cNvPr>
              <p:cNvSpPr/>
              <p:nvPr/>
            </p:nvSpPr>
            <p:spPr>
              <a:xfrm>
                <a:off x="6811967" y="5656208"/>
                <a:ext cx="1029384"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sz="2800" i="1">
                          <a:solidFill>
                            <a:prstClr val="black"/>
                          </a:solidFill>
                          <a:latin typeface="Cambria Math" panose="02040503050406030204" pitchFamily="18" charset="0"/>
                        </a:rPr>
                        <m:t>𝑃</m:t>
                      </m:r>
                      <m:d>
                        <m:dPr>
                          <m:ctrlPr>
                            <a:rPr lang="en-US" altLang="ja-JP" sz="2800" i="1">
                              <a:solidFill>
                                <a:prstClr val="black"/>
                              </a:solidFill>
                              <a:latin typeface="Cambria Math" panose="02040503050406030204" pitchFamily="18" charset="0"/>
                            </a:rPr>
                          </m:ctrlPr>
                        </m:dPr>
                        <m:e>
                          <m:r>
                            <a:rPr lang="ja-JP" altLang="en-US" sz="2800" i="1">
                              <a:solidFill>
                                <a:prstClr val="black"/>
                              </a:solidFill>
                              <a:latin typeface="Cambria Math" panose="02040503050406030204" pitchFamily="18" charset="0"/>
                            </a:rPr>
                            <m:t>𝜃</m:t>
                          </m:r>
                        </m:e>
                      </m:d>
                    </m:oMath>
                  </m:oMathPara>
                </a14:m>
                <a:endParaRPr lang="ja-JP" altLang="en-US" dirty="0"/>
              </a:p>
            </p:txBody>
          </p:sp>
        </mc:Choice>
        <mc:Fallback xmlns="">
          <p:sp>
            <p:nvSpPr>
              <p:cNvPr id="8" name="正方形/長方形 7">
                <a:extLst>
                  <a:ext uri="{FF2B5EF4-FFF2-40B4-BE49-F238E27FC236}">
                    <a16:creationId xmlns:a16="http://schemas.microsoft.com/office/drawing/2014/main" id="{255EEAF3-C2BA-4BA2-BB33-D489E070B571}"/>
                  </a:ext>
                </a:extLst>
              </p:cNvPr>
              <p:cNvSpPr>
                <a:spLocks noRot="1" noChangeAspect="1" noMove="1" noResize="1" noEditPoints="1" noAdjustHandles="1" noChangeArrowheads="1" noChangeShapeType="1" noTextEdit="1"/>
              </p:cNvSpPr>
              <p:nvPr/>
            </p:nvSpPr>
            <p:spPr>
              <a:xfrm>
                <a:off x="6811967" y="5656208"/>
                <a:ext cx="1029384" cy="523220"/>
              </a:xfrm>
              <a:prstGeom prst="rect">
                <a:avLst/>
              </a:prstGeom>
              <a:blipFill>
                <a:blip r:embed="rId6"/>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536008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F8F42E31-E605-4FC2-9EA8-D93194A1A07C}"/>
              </a:ext>
            </a:extLst>
          </p:cNvPr>
          <p:cNvPicPr>
            <a:picLocks noChangeAspect="1"/>
          </p:cNvPicPr>
          <p:nvPr/>
        </p:nvPicPr>
        <p:blipFill rotWithShape="1">
          <a:blip r:embed="rId2"/>
          <a:srcRect l="16950" t="25333" r="22900" b="8800"/>
          <a:stretch/>
        </p:blipFill>
        <p:spPr>
          <a:xfrm>
            <a:off x="7023382" y="1402080"/>
            <a:ext cx="4918682" cy="3029712"/>
          </a:xfrm>
          <a:prstGeom prst="rect">
            <a:avLst/>
          </a:prstGeom>
        </p:spPr>
      </p:pic>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5132D425-BE74-4707-A963-8B53D30441C3}"/>
                  </a:ext>
                </a:extLst>
              </p:cNvPr>
              <p:cNvSpPr>
                <a:spLocks noGrp="1"/>
              </p:cNvSpPr>
              <p:nvPr>
                <p:ph idx="1"/>
              </p:nvPr>
            </p:nvSpPr>
            <p:spPr>
              <a:xfrm>
                <a:off x="746760" y="593502"/>
                <a:ext cx="10515600" cy="5670995"/>
              </a:xfrm>
            </p:spPr>
            <p:txBody>
              <a:bodyPr>
                <a:normAutofit fontScale="85000" lnSpcReduction="20000"/>
              </a:bodyPr>
              <a:lstStyle/>
              <a:p>
                <a:r>
                  <a:rPr kumimoji="1" lang="ja-JP" altLang="en-US" sz="2000" b="0" i="1" dirty="0">
                    <a:latin typeface="Cambria Math" panose="02040503050406030204" pitchFamily="18" charset="0"/>
                  </a:rPr>
                  <a:t>任意の確率密度関数　</a:t>
                </a:r>
                <a:r>
                  <a:rPr kumimoji="1" lang="en-US" altLang="ja-JP" sz="2000" b="0" i="1" dirty="0">
                    <a:latin typeface="Cambria Math" panose="02040503050406030204" pitchFamily="18" charset="0"/>
                  </a:rPr>
                  <a:t>p(θ) </a:t>
                </a:r>
              </a:p>
              <a:p>
                <a:r>
                  <a:rPr kumimoji="1" lang="en-US" altLang="ja-JP" sz="2000" b="0" i="1" dirty="0">
                    <a:latin typeface="Cambria Math" panose="02040503050406030204" pitchFamily="18" charset="0"/>
                  </a:rPr>
                  <a:t>p(θ)</a:t>
                </a:r>
                <a:r>
                  <a:rPr kumimoji="1" lang="ja-JP" altLang="en-US" sz="2000" b="0" i="1" dirty="0">
                    <a:latin typeface="Cambria Math" panose="02040503050406030204" pitchFamily="18" charset="0"/>
                  </a:rPr>
                  <a:t>の累積分布関数　</a:t>
                </a:r>
                <a:r>
                  <a:rPr kumimoji="1" lang="en-US" altLang="ja-JP" sz="2000" b="0" i="1" dirty="0">
                    <a:latin typeface="Cambria Math" panose="02040503050406030204" pitchFamily="18" charset="0"/>
                  </a:rPr>
                  <a:t>P(θ) </a:t>
                </a:r>
              </a:p>
              <a:p>
                <a:endParaRPr lang="en-US" altLang="ja-JP" i="1" dirty="0">
                  <a:latin typeface="Cambria Math" panose="02040503050406030204" pitchFamily="18" charset="0"/>
                </a:endParaRPr>
              </a:p>
              <a:p>
                <a:pPr marL="0" indent="0">
                  <a:buNone/>
                </a:pPr>
                <a14:m>
                  <m:oMath xmlns:m="http://schemas.openxmlformats.org/officeDocument/2006/math">
                    <m:r>
                      <a:rPr kumimoji="1" lang="en-US" altLang="ja-JP" b="0" i="1" smtClean="0">
                        <a:latin typeface="Cambria Math" panose="02040503050406030204" pitchFamily="18" charset="0"/>
                      </a:rPr>
                      <m:t>𝑢</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𝑃</m:t>
                    </m:r>
                    <m:r>
                      <a:rPr kumimoji="1" lang="en-US" altLang="ja-JP" b="0" i="1" smtClean="0">
                        <a:latin typeface="Cambria Math" panose="02040503050406030204" pitchFamily="18" charset="0"/>
                      </a:rPr>
                      <m:t>(</m:t>
                    </m:r>
                    <m:r>
                      <a:rPr kumimoji="1" lang="ja-JP" altLang="en-US" b="0" i="1" smtClean="0">
                        <a:latin typeface="Cambria Math" panose="02040503050406030204" pitchFamily="18" charset="0"/>
                      </a:rPr>
                      <m:t>𝜃</m:t>
                    </m:r>
                    <m:r>
                      <a:rPr kumimoji="1" lang="en-US" altLang="ja-JP" b="0" i="1" smtClean="0">
                        <a:latin typeface="Cambria Math" panose="02040503050406030204" pitchFamily="18" charset="0"/>
                      </a:rPr>
                      <m:t>)</m:t>
                    </m:r>
                  </m:oMath>
                </a14:m>
                <a:r>
                  <a:rPr kumimoji="1" lang="ja-JP" altLang="en-US" dirty="0"/>
                  <a:t>の逆関数を</a:t>
                </a:r>
                <a14:m>
                  <m:oMath xmlns:m="http://schemas.openxmlformats.org/officeDocument/2006/math">
                    <m:r>
                      <a:rPr kumimoji="1" lang="ja-JP" altLang="en-US" i="1" smtClean="0">
                        <a:latin typeface="Cambria Math" panose="02040503050406030204" pitchFamily="18" charset="0"/>
                      </a:rPr>
                      <m:t>𝜃</m:t>
                    </m:r>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𝑃</m:t>
                        </m:r>
                      </m:e>
                      <m:sup>
                        <m:r>
                          <a:rPr kumimoji="1" lang="en-US" altLang="ja-JP" b="0" i="1" smtClean="0">
                            <a:latin typeface="Cambria Math" panose="02040503050406030204" pitchFamily="18" charset="0"/>
                          </a:rPr>
                          <m:t>−1</m:t>
                        </m:r>
                      </m:sup>
                    </m:sSup>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𝑢</m:t>
                    </m:r>
                    <m:r>
                      <a:rPr kumimoji="1" lang="en-US" altLang="ja-JP" b="0" i="1" smtClean="0">
                        <a:latin typeface="Cambria Math" panose="02040503050406030204" pitchFamily="18" charset="0"/>
                      </a:rPr>
                      <m:t>)</m:t>
                    </m:r>
                  </m:oMath>
                </a14:m>
                <a:r>
                  <a:rPr kumimoji="1" lang="ja-JP" altLang="en-US" dirty="0"/>
                  <a:t>で表す。</a:t>
                </a:r>
                <a:endParaRPr kumimoji="1" lang="en-US" altLang="ja-JP" dirty="0"/>
              </a:p>
              <a:p>
                <a:endParaRPr kumimoji="1" lang="en-US" altLang="ja-JP" dirty="0"/>
              </a:p>
              <a:p>
                <a:pPr marL="0" indent="0">
                  <a:buNone/>
                </a:pPr>
                <a:endParaRPr lang="en-US" altLang="ja-JP" dirty="0"/>
              </a:p>
              <a:p>
                <a:pPr marL="0" indent="0">
                  <a:buNone/>
                </a:pPr>
                <a:r>
                  <a:rPr lang="ja-JP" altLang="en-US" dirty="0"/>
                  <a:t>すると、</a:t>
                </a:r>
                <a:endParaRPr lang="en-US" altLang="ja-JP" dirty="0"/>
              </a:p>
              <a:p>
                <a:pPr marL="0" indent="0">
                  <a:buNone/>
                </a:pPr>
                <a:r>
                  <a:rPr lang="en-US" altLang="ja-JP" i="1" dirty="0">
                    <a:latin typeface="Cambria Math" panose="02040503050406030204" pitchFamily="18" charset="0"/>
                  </a:rPr>
                  <a:t>1</a:t>
                </a:r>
                <a:r>
                  <a:rPr lang="ja-JP" altLang="en-US" i="1" dirty="0">
                    <a:latin typeface="Cambria Math" panose="02040503050406030204" pitchFamily="18" charset="0"/>
                  </a:rPr>
                  <a:t>次元一様分布</a:t>
                </a:r>
                <a:r>
                  <a:rPr lang="en-US" altLang="ja-JP" i="1" dirty="0">
                    <a:latin typeface="Cambria Math" panose="02040503050406030204" pitchFamily="18" charset="0"/>
                  </a:rPr>
                  <a:t>[0,1]</a:t>
                </a:r>
                <a:r>
                  <a:rPr lang="ja-JP" altLang="en-US" i="1" dirty="0">
                    <a:latin typeface="Cambria Math" panose="02040503050406030204" pitchFamily="18" charset="0"/>
                  </a:rPr>
                  <a:t>に従う確率変数を</a:t>
                </a:r>
                <a:r>
                  <a:rPr lang="en-US" altLang="ja-JP" i="1" dirty="0">
                    <a:latin typeface="Cambria Math" panose="02040503050406030204" pitchFamily="18" charset="0"/>
                  </a:rPr>
                  <a:t>u</a:t>
                </a:r>
                <a:r>
                  <a:rPr lang="ja-JP" altLang="en-US" i="1" dirty="0">
                    <a:latin typeface="Cambria Math" panose="02040503050406030204" pitchFamily="18" charset="0"/>
                  </a:rPr>
                  <a:t>に対し</a:t>
                </a:r>
                <a14:m>
                  <m:oMath xmlns:m="http://schemas.openxmlformats.org/officeDocument/2006/math">
                    <m:r>
                      <a:rPr lang="ja-JP" altLang="en-US" i="1" dirty="0">
                        <a:latin typeface="Cambria Math" panose="02040503050406030204" pitchFamily="18" charset="0"/>
                      </a:rPr>
                      <m:t>て</m:t>
                    </m:r>
                  </m:oMath>
                </a14:m>
                <a:endParaRPr lang="en-US" altLang="ja-JP" i="1" dirty="0">
                  <a:latin typeface="Cambria Math" panose="02040503050406030204" pitchFamily="18" charset="0"/>
                </a:endParaRPr>
              </a:p>
              <a:p>
                <a:pPr marL="0" indent="0">
                  <a:buNone/>
                </a:pPr>
                <a14:m>
                  <m:oMath xmlns:m="http://schemas.openxmlformats.org/officeDocument/2006/math">
                    <m:r>
                      <a:rPr lang="ja-JP" altLang="en-US" i="1">
                        <a:latin typeface="Cambria Math" panose="02040503050406030204" pitchFamily="18" charset="0"/>
                      </a:rPr>
                      <m:t>𝜃</m:t>
                    </m:r>
                    <m:r>
                      <a:rPr lang="en-US" altLang="ja-JP" i="1">
                        <a:latin typeface="Cambria Math" panose="02040503050406030204" pitchFamily="18" charset="0"/>
                      </a:rPr>
                      <m:t>=</m:t>
                    </m:r>
                    <m:sSup>
                      <m:sSupPr>
                        <m:ctrlPr>
                          <a:rPr lang="en-US" altLang="ja-JP" i="1">
                            <a:latin typeface="Cambria Math" panose="02040503050406030204" pitchFamily="18" charset="0"/>
                          </a:rPr>
                        </m:ctrlPr>
                      </m:sSupPr>
                      <m:e>
                        <m:r>
                          <a:rPr lang="en-US" altLang="ja-JP" i="1">
                            <a:latin typeface="Cambria Math" panose="02040503050406030204" pitchFamily="18" charset="0"/>
                          </a:rPr>
                          <m:t>𝑃</m:t>
                        </m:r>
                      </m:e>
                      <m:sup>
                        <m:r>
                          <a:rPr lang="en-US" altLang="ja-JP" i="1">
                            <a:latin typeface="Cambria Math" panose="02040503050406030204" pitchFamily="18" charset="0"/>
                          </a:rPr>
                          <m:t>−1</m:t>
                        </m:r>
                      </m:sup>
                    </m:sSup>
                    <m:r>
                      <a:rPr lang="en-US" altLang="ja-JP" i="1">
                        <a:latin typeface="Cambria Math" panose="02040503050406030204" pitchFamily="18" charset="0"/>
                      </a:rPr>
                      <m:t>(</m:t>
                    </m:r>
                    <m:r>
                      <a:rPr lang="en-US" altLang="ja-JP" i="1">
                        <a:latin typeface="Cambria Math" panose="02040503050406030204" pitchFamily="18" charset="0"/>
                      </a:rPr>
                      <m:t>𝑢</m:t>
                    </m:r>
                    <m:r>
                      <a:rPr lang="en-US" altLang="ja-JP" i="1">
                        <a:latin typeface="Cambria Math" panose="02040503050406030204" pitchFamily="18" charset="0"/>
                      </a:rPr>
                      <m:t>)</m:t>
                    </m:r>
                  </m:oMath>
                </a14:m>
                <a:r>
                  <a:rPr kumimoji="1" lang="ja-JP" altLang="en-US" dirty="0"/>
                  <a:t>は確率密度</a:t>
                </a:r>
                <a:r>
                  <a:rPr lang="en-US" altLang="ja-JP" i="1" dirty="0">
                    <a:latin typeface="Cambria Math" panose="02040503050406030204" pitchFamily="18" charset="0"/>
                  </a:rPr>
                  <a:t>p(θ) </a:t>
                </a:r>
                <a:r>
                  <a:rPr lang="ja-JP" altLang="en-US" i="1" dirty="0">
                    <a:latin typeface="Cambria Math" panose="02040503050406030204" pitchFamily="18" charset="0"/>
                  </a:rPr>
                  <a:t>をもつ。</a:t>
                </a:r>
                <a:endParaRPr lang="en-US" altLang="ja-JP" i="1" dirty="0">
                  <a:latin typeface="Cambria Math" panose="02040503050406030204" pitchFamily="18" charset="0"/>
                </a:endParaRPr>
              </a:p>
              <a:p>
                <a:pPr marL="0" indent="0">
                  <a:buNone/>
                </a:pPr>
                <a:endParaRPr kumimoji="1" lang="en-US" altLang="ja-JP" i="1" dirty="0">
                  <a:latin typeface="Cambria Math" panose="02040503050406030204" pitchFamily="18" charset="0"/>
                </a:endParaRPr>
              </a:p>
              <a:p>
                <a:pPr marL="0" indent="0">
                  <a:buNone/>
                </a:pPr>
                <a:endParaRPr kumimoji="1" lang="en-US" altLang="ja-JP" dirty="0"/>
              </a:p>
              <a:p>
                <a:pPr marL="0" indent="0">
                  <a:buNone/>
                </a:pPr>
                <a:r>
                  <a:rPr kumimoji="1" lang="ja-JP" altLang="en-US" dirty="0"/>
                  <a:t>ｎ個の</a:t>
                </a:r>
                <a:r>
                  <a:rPr kumimoji="1" lang="en-US" altLang="ja-JP" dirty="0"/>
                  <a:t>[0,1]</a:t>
                </a:r>
                <a:r>
                  <a:rPr kumimoji="1" lang="ja-JP" altLang="en-US" dirty="0"/>
                  <a:t>上の一様確率変数</a:t>
                </a:r>
                <a14:m>
                  <m:oMath xmlns:m="http://schemas.openxmlformats.org/officeDocument/2006/math">
                    <m:sSubSup>
                      <m:sSubSupPr>
                        <m:ctrlPr>
                          <a:rPr kumimoji="1" lang="en-US" altLang="ja-JP" i="1" smtClean="0">
                            <a:latin typeface="Cambria Math" panose="02040503050406030204" pitchFamily="18" charset="0"/>
                          </a:rPr>
                        </m:ctrlPr>
                      </m:sSubSupPr>
                      <m:e>
                        <m:d>
                          <m:dPr>
                            <m:begChr m:val="{"/>
                            <m:endChr m:val="}"/>
                            <m:ctrlPr>
                              <a:rPr kumimoji="1" lang="en-US" altLang="ja-JP" i="1" smtClean="0">
                                <a:latin typeface="Cambria Math" panose="02040503050406030204" pitchFamily="18" charset="0"/>
                              </a:rPr>
                            </m:ctrlPr>
                          </m:dPr>
                          <m:e>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𝑢</m:t>
                                </m:r>
                              </m:e>
                              <m:sub>
                                <m:r>
                                  <a:rPr kumimoji="1" lang="en-US" altLang="ja-JP" b="0" i="1" smtClean="0">
                                    <a:latin typeface="Cambria Math" panose="02040503050406030204" pitchFamily="18" charset="0"/>
                                  </a:rPr>
                                  <m:t>𝑖</m:t>
                                </m:r>
                              </m:sub>
                            </m:sSub>
                          </m:e>
                        </m:d>
                      </m:e>
                      <m:sub>
                        <m:r>
                          <a:rPr kumimoji="1" lang="en-US" altLang="ja-JP" b="0" i="1" smtClean="0">
                            <a:latin typeface="Cambria Math" panose="02040503050406030204" pitchFamily="18" charset="0"/>
                          </a:rPr>
                          <m:t>𝑖</m:t>
                        </m:r>
                        <m:r>
                          <a:rPr kumimoji="1" lang="en-US" altLang="ja-JP" b="0" i="1" smtClean="0">
                            <a:latin typeface="Cambria Math" panose="02040503050406030204" pitchFamily="18" charset="0"/>
                          </a:rPr>
                          <m:t>=1</m:t>
                        </m:r>
                      </m:sub>
                      <m:sup>
                        <m:r>
                          <a:rPr kumimoji="1" lang="en-US" altLang="ja-JP" b="0" i="1" smtClean="0">
                            <a:latin typeface="Cambria Math" panose="02040503050406030204" pitchFamily="18" charset="0"/>
                          </a:rPr>
                          <m:t>𝑛</m:t>
                        </m:r>
                      </m:sup>
                    </m:sSubSup>
                  </m:oMath>
                </a14:m>
                <a:r>
                  <a:rPr kumimoji="1" lang="ja-JP" altLang="en-US" dirty="0"/>
                  <a:t>に対して</a:t>
                </a:r>
                <a:endParaRPr kumimoji="1" lang="en-US" altLang="ja-JP" i="1" dirty="0">
                  <a:latin typeface="Cambria Math" panose="02040503050406030204" pitchFamily="18" charset="0"/>
                </a:endParaRPr>
              </a:p>
              <a:p>
                <a:pPr marL="0" indent="0">
                  <a:buNone/>
                </a:pPr>
                <a14:m>
                  <m:oMath xmlns:m="http://schemas.openxmlformats.org/officeDocument/2006/math">
                    <m:sSub>
                      <m:sSubPr>
                        <m:ctrlPr>
                          <a:rPr kumimoji="1" lang="en-US" altLang="ja-JP" i="1" smtClean="0">
                            <a:latin typeface="Cambria Math" panose="02040503050406030204" pitchFamily="18" charset="0"/>
                          </a:rPr>
                        </m:ctrlPr>
                      </m:sSubPr>
                      <m:e>
                        <m:r>
                          <a:rPr kumimoji="1" lang="ja-JP" altLang="en-US" i="1" smtClean="0">
                            <a:latin typeface="Cambria Math" panose="02040503050406030204" pitchFamily="18" charset="0"/>
                          </a:rPr>
                          <m:t>𝜃</m:t>
                        </m:r>
                      </m:e>
                      <m:sub>
                        <m:r>
                          <a:rPr kumimoji="1" lang="en-US" altLang="ja-JP" b="0" i="1" smtClean="0">
                            <a:latin typeface="Cambria Math" panose="02040503050406030204" pitchFamily="18" charset="0"/>
                          </a:rPr>
                          <m:t>𝑖</m:t>
                        </m:r>
                      </m:sub>
                    </m:sSub>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𝑃</m:t>
                        </m:r>
                      </m:e>
                      <m:sup>
                        <m:r>
                          <a:rPr kumimoji="1" lang="en-US" altLang="ja-JP" b="0" i="1" smtClean="0">
                            <a:latin typeface="Cambria Math" panose="02040503050406030204" pitchFamily="18" charset="0"/>
                          </a:rPr>
                          <m:t>−1</m:t>
                        </m:r>
                      </m:sup>
                    </m:sSup>
                    <m:d>
                      <m:dPr>
                        <m:ctrlPr>
                          <a:rPr kumimoji="1" lang="en-US" altLang="ja-JP" b="0" i="1" smtClean="0">
                            <a:latin typeface="Cambria Math" panose="02040503050406030204" pitchFamily="18" charset="0"/>
                          </a:rPr>
                        </m:ctrlPr>
                      </m:dPr>
                      <m:e>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𝑢</m:t>
                            </m:r>
                          </m:e>
                          <m:sub>
                            <m:r>
                              <a:rPr kumimoji="1" lang="en-US" altLang="ja-JP" b="0" i="1" smtClean="0">
                                <a:latin typeface="Cambria Math" panose="02040503050406030204" pitchFamily="18" charset="0"/>
                              </a:rPr>
                              <m:t>𝑖</m:t>
                            </m:r>
                          </m:sub>
                        </m:sSub>
                      </m:e>
                    </m:d>
                  </m:oMath>
                </a14:m>
                <a:r>
                  <a:rPr kumimoji="1" lang="ja-JP" altLang="en-US" dirty="0"/>
                  <a:t>を求めることにより、</a:t>
                </a:r>
                <a:endParaRPr kumimoji="1" lang="en-US" altLang="ja-JP" dirty="0"/>
              </a:p>
              <a:p>
                <a:pPr marL="0" indent="0">
                  <a:buNone/>
                </a:pPr>
                <a:r>
                  <a:rPr lang="en-US" altLang="ja-JP" i="1" dirty="0">
                    <a:latin typeface="Cambria Math" panose="02040503050406030204" pitchFamily="18" charset="0"/>
                  </a:rPr>
                  <a:t>p(θ)</a:t>
                </a:r>
                <a:r>
                  <a:rPr lang="ja-JP" altLang="en-US" i="1" dirty="0">
                    <a:latin typeface="Cambria Math" panose="02040503050406030204" pitchFamily="18" charset="0"/>
                  </a:rPr>
                  <a:t>に従う確率変数</a:t>
                </a:r>
                <a14:m>
                  <m:oMath xmlns:m="http://schemas.openxmlformats.org/officeDocument/2006/math">
                    <m:sSubSup>
                      <m:sSubSupPr>
                        <m:ctrlPr>
                          <a:rPr lang="en-US" altLang="ja-JP" i="1" smtClean="0">
                            <a:latin typeface="Cambria Math" panose="02040503050406030204" pitchFamily="18" charset="0"/>
                          </a:rPr>
                        </m:ctrlPr>
                      </m:sSubSupPr>
                      <m:e>
                        <m:d>
                          <m:dPr>
                            <m:begChr m:val="{"/>
                            <m:endChr m:val="}"/>
                            <m:ctrlPr>
                              <a:rPr lang="en-US" altLang="ja-JP" i="1" smtClean="0">
                                <a:latin typeface="Cambria Math" panose="02040503050406030204" pitchFamily="18" charset="0"/>
                              </a:rPr>
                            </m:ctrlPr>
                          </m:dPr>
                          <m:e>
                            <m:sSub>
                              <m:sSubPr>
                                <m:ctrlPr>
                                  <a:rPr lang="en-US" altLang="ja-JP" i="1" smtClean="0">
                                    <a:latin typeface="Cambria Math" panose="02040503050406030204" pitchFamily="18" charset="0"/>
                                  </a:rPr>
                                </m:ctrlPr>
                              </m:sSubPr>
                              <m:e>
                                <m:r>
                                  <a:rPr lang="ja-JP" altLang="en-US" i="1" smtClean="0">
                                    <a:latin typeface="Cambria Math" panose="02040503050406030204" pitchFamily="18" charset="0"/>
                                  </a:rPr>
                                  <m:t>𝜃</m:t>
                                </m:r>
                              </m:e>
                              <m:sub>
                                <m:r>
                                  <a:rPr lang="en-US" altLang="ja-JP" b="0" i="1" smtClean="0">
                                    <a:latin typeface="Cambria Math" panose="02040503050406030204" pitchFamily="18" charset="0"/>
                                  </a:rPr>
                                  <m:t>𝑖</m:t>
                                </m:r>
                              </m:sub>
                            </m:sSub>
                          </m:e>
                        </m:d>
                      </m:e>
                      <m:sub>
                        <m:r>
                          <a:rPr lang="en-US" altLang="ja-JP" b="0" i="1" smtClean="0">
                            <a:latin typeface="Cambria Math" panose="02040503050406030204" pitchFamily="18" charset="0"/>
                          </a:rPr>
                          <m:t>𝑖</m:t>
                        </m:r>
                        <m:r>
                          <a:rPr lang="en-US" altLang="ja-JP" b="0" i="1" smtClean="0">
                            <a:latin typeface="Cambria Math" panose="02040503050406030204" pitchFamily="18" charset="0"/>
                          </a:rPr>
                          <m:t>=1</m:t>
                        </m:r>
                      </m:sub>
                      <m:sup>
                        <m:r>
                          <a:rPr lang="en-US" altLang="ja-JP" b="0" i="1" smtClean="0">
                            <a:latin typeface="Cambria Math" panose="02040503050406030204" pitchFamily="18" charset="0"/>
                          </a:rPr>
                          <m:t>𝑛</m:t>
                        </m:r>
                      </m:sup>
                    </m:sSubSup>
                  </m:oMath>
                </a14:m>
                <a:r>
                  <a:rPr kumimoji="1" lang="ja-JP" altLang="en-US" dirty="0"/>
                  <a:t>が得られる</a:t>
                </a:r>
                <a:endParaRPr kumimoji="1" lang="en-US" altLang="ja-JP" dirty="0"/>
              </a:p>
              <a:p>
                <a:pPr marL="0" indent="0">
                  <a:buNone/>
                </a:pPr>
                <a:r>
                  <a:rPr kumimoji="1" lang="ja-JP" altLang="en-US" dirty="0"/>
                  <a:t>　　　　　　　　　　　　　　　　　　　　　　</a:t>
                </a:r>
              </a:p>
            </p:txBody>
          </p:sp>
        </mc:Choice>
        <mc:Fallback xmlns="">
          <p:sp>
            <p:nvSpPr>
              <p:cNvPr id="3" name="コンテンツ プレースホルダー 2">
                <a:extLst>
                  <a:ext uri="{FF2B5EF4-FFF2-40B4-BE49-F238E27FC236}">
                    <a16:creationId xmlns:a16="http://schemas.microsoft.com/office/drawing/2014/main" id="{5132D425-BE74-4707-A963-8B53D30441C3}"/>
                  </a:ext>
                </a:extLst>
              </p:cNvPr>
              <p:cNvSpPr>
                <a:spLocks noGrp="1" noRot="1" noChangeAspect="1" noMove="1" noResize="1" noEditPoints="1" noAdjustHandles="1" noChangeArrowheads="1" noChangeShapeType="1" noTextEdit="1"/>
              </p:cNvSpPr>
              <p:nvPr>
                <p:ph idx="1"/>
              </p:nvPr>
            </p:nvSpPr>
            <p:spPr>
              <a:xfrm>
                <a:off x="746760" y="593502"/>
                <a:ext cx="10515600" cy="5670995"/>
              </a:xfrm>
              <a:blipFill>
                <a:blip r:embed="rId3"/>
                <a:stretch>
                  <a:fillRect l="-928" t="-1611"/>
                </a:stretch>
              </a:blipFill>
            </p:spPr>
            <p:txBody>
              <a:bodyPr/>
              <a:lstStyle/>
              <a:p>
                <a:r>
                  <a:rPr lang="ja-JP" altLang="en-US">
                    <a:noFill/>
                  </a:rPr>
                  <a:t> </a:t>
                </a:r>
              </a:p>
            </p:txBody>
          </p:sp>
        </mc:Fallback>
      </mc:AlternateContent>
      <p:sp>
        <p:nvSpPr>
          <p:cNvPr id="4" name="矢印: 下 3">
            <a:extLst>
              <a:ext uri="{FF2B5EF4-FFF2-40B4-BE49-F238E27FC236}">
                <a16:creationId xmlns:a16="http://schemas.microsoft.com/office/drawing/2014/main" id="{200BE21D-C6F6-4B08-B625-265E594438EF}"/>
              </a:ext>
            </a:extLst>
          </p:cNvPr>
          <p:cNvSpPr/>
          <p:nvPr/>
        </p:nvSpPr>
        <p:spPr>
          <a:xfrm>
            <a:off x="1011936" y="3846576"/>
            <a:ext cx="304800" cy="58521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888732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a:extLst>
              <a:ext uri="{FF2B5EF4-FFF2-40B4-BE49-F238E27FC236}">
                <a16:creationId xmlns:a16="http://schemas.microsoft.com/office/drawing/2014/main" id="{44F797FA-D4ED-4B34-A77D-919F88428AC6}"/>
              </a:ext>
            </a:extLst>
          </p:cNvPr>
          <p:cNvPicPr>
            <a:picLocks noGrp="1" noChangeAspect="1"/>
          </p:cNvPicPr>
          <p:nvPr>
            <p:ph idx="1"/>
          </p:nvPr>
        </p:nvPicPr>
        <p:blipFill rotWithShape="1">
          <a:blip r:embed="rId2"/>
          <a:srcRect l="29396" t="59913" r="47182" b="33454"/>
          <a:stretch/>
        </p:blipFill>
        <p:spPr>
          <a:xfrm>
            <a:off x="467513" y="852523"/>
            <a:ext cx="3183213" cy="507156"/>
          </a:xfrm>
          <a:prstGeom prst="rect">
            <a:avLst/>
          </a:prstGeom>
        </p:spPr>
      </p:pic>
      <p:pic>
        <p:nvPicPr>
          <p:cNvPr id="5" name="図 4">
            <a:extLst>
              <a:ext uri="{FF2B5EF4-FFF2-40B4-BE49-F238E27FC236}">
                <a16:creationId xmlns:a16="http://schemas.microsoft.com/office/drawing/2014/main" id="{ABC2E63D-0B63-45E1-8988-61EC1EA5D0D3}"/>
              </a:ext>
            </a:extLst>
          </p:cNvPr>
          <p:cNvPicPr>
            <a:picLocks noChangeAspect="1"/>
          </p:cNvPicPr>
          <p:nvPr/>
        </p:nvPicPr>
        <p:blipFill rotWithShape="1">
          <a:blip r:embed="rId2"/>
          <a:srcRect l="27237" t="72281" r="47218" b="21303"/>
          <a:stretch/>
        </p:blipFill>
        <p:spPr>
          <a:xfrm>
            <a:off x="371259" y="2169476"/>
            <a:ext cx="3183213" cy="449726"/>
          </a:xfrm>
          <a:prstGeom prst="rect">
            <a:avLst/>
          </a:prstGeom>
        </p:spPr>
      </p:pic>
      <p:pic>
        <p:nvPicPr>
          <p:cNvPr id="6" name="図 5">
            <a:extLst>
              <a:ext uri="{FF2B5EF4-FFF2-40B4-BE49-F238E27FC236}">
                <a16:creationId xmlns:a16="http://schemas.microsoft.com/office/drawing/2014/main" id="{472E7EBE-2CAF-4E16-A5CC-4AB97137B29D}"/>
              </a:ext>
            </a:extLst>
          </p:cNvPr>
          <p:cNvPicPr>
            <a:picLocks noChangeAspect="1"/>
          </p:cNvPicPr>
          <p:nvPr/>
        </p:nvPicPr>
        <p:blipFill rotWithShape="1">
          <a:blip r:embed="rId3"/>
          <a:srcRect l="10658" t="12431" r="58271" b="52281"/>
          <a:stretch/>
        </p:blipFill>
        <p:spPr>
          <a:xfrm>
            <a:off x="5630316" y="793579"/>
            <a:ext cx="5011468" cy="3201520"/>
          </a:xfrm>
          <a:prstGeom prst="rect">
            <a:avLst/>
          </a:prstGeom>
        </p:spPr>
      </p:pic>
      <p:pic>
        <p:nvPicPr>
          <p:cNvPr id="7" name="図 6">
            <a:extLst>
              <a:ext uri="{FF2B5EF4-FFF2-40B4-BE49-F238E27FC236}">
                <a16:creationId xmlns:a16="http://schemas.microsoft.com/office/drawing/2014/main" id="{C26DBE7F-E59A-4598-A740-9AA2EE13487F}"/>
              </a:ext>
            </a:extLst>
          </p:cNvPr>
          <p:cNvPicPr>
            <a:picLocks noChangeAspect="1"/>
          </p:cNvPicPr>
          <p:nvPr/>
        </p:nvPicPr>
        <p:blipFill rotWithShape="1">
          <a:blip r:embed="rId3"/>
          <a:srcRect l="27236" t="70677" r="48741" b="17995"/>
          <a:stretch/>
        </p:blipFill>
        <p:spPr>
          <a:xfrm>
            <a:off x="467513" y="3225322"/>
            <a:ext cx="3375930" cy="895493"/>
          </a:xfrm>
          <a:prstGeom prst="rect">
            <a:avLst/>
          </a:prstGeom>
        </p:spPr>
      </p:pic>
      <p:pic>
        <p:nvPicPr>
          <p:cNvPr id="8" name="図 7">
            <a:extLst>
              <a:ext uri="{FF2B5EF4-FFF2-40B4-BE49-F238E27FC236}">
                <a16:creationId xmlns:a16="http://schemas.microsoft.com/office/drawing/2014/main" id="{73D1EEC8-E6E2-475B-843C-A336F045FEF7}"/>
              </a:ext>
            </a:extLst>
          </p:cNvPr>
          <p:cNvPicPr>
            <a:picLocks noChangeAspect="1"/>
          </p:cNvPicPr>
          <p:nvPr/>
        </p:nvPicPr>
        <p:blipFill rotWithShape="1">
          <a:blip r:embed="rId3"/>
          <a:srcRect l="31635" t="87447" r="52294" b="5265"/>
          <a:stretch/>
        </p:blipFill>
        <p:spPr>
          <a:xfrm>
            <a:off x="371259" y="4490147"/>
            <a:ext cx="2635890" cy="672308"/>
          </a:xfrm>
          <a:prstGeom prst="rect">
            <a:avLst/>
          </a:prstGeom>
          <a:solidFill>
            <a:srgbClr val="FF0000"/>
          </a:solidFill>
          <a:ln>
            <a:solidFill>
              <a:srgbClr val="FF0000"/>
            </a:solidFill>
          </a:ln>
        </p:spPr>
      </p:pic>
      <mc:AlternateContent xmlns:mc="http://schemas.openxmlformats.org/markup-compatibility/2006" xmlns:a14="http://schemas.microsoft.com/office/drawing/2010/main">
        <mc:Choice Requires="a14">
          <p:sp>
            <p:nvSpPr>
              <p:cNvPr id="9" name="テキスト ボックス 8">
                <a:extLst>
                  <a:ext uri="{FF2B5EF4-FFF2-40B4-BE49-F238E27FC236}">
                    <a16:creationId xmlns:a16="http://schemas.microsoft.com/office/drawing/2014/main" id="{2A91ECD4-72DE-4D10-A37F-F6759F81245B}"/>
                  </a:ext>
                </a:extLst>
              </p:cNvPr>
              <p:cNvSpPr txBox="1"/>
              <p:nvPr/>
            </p:nvSpPr>
            <p:spPr>
              <a:xfrm>
                <a:off x="580952" y="397043"/>
                <a:ext cx="3750386" cy="369332"/>
              </a:xfrm>
              <a:prstGeom prst="rect">
                <a:avLst/>
              </a:prstGeom>
              <a:noFill/>
            </p:spPr>
            <p:txBody>
              <a:bodyPr wrap="none" rtlCol="0">
                <a:spAutoFit/>
              </a:bodyPr>
              <a:lstStyle/>
              <a:p>
                <a14:m>
                  <m:oMath xmlns:m="http://schemas.openxmlformats.org/officeDocument/2006/math">
                    <m:r>
                      <a:rPr kumimoji="1" lang="ja-JP" altLang="en-US" i="1" smtClean="0">
                        <a:latin typeface="Cambria Math" panose="02040503050406030204" pitchFamily="18" charset="0"/>
                      </a:rPr>
                      <m:t>𝜃</m:t>
                    </m:r>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𝑃</m:t>
                        </m:r>
                      </m:e>
                      <m:sup>
                        <m:r>
                          <a:rPr kumimoji="1" lang="en-US" altLang="ja-JP" b="0" i="1" smtClean="0">
                            <a:latin typeface="Cambria Math" panose="02040503050406030204" pitchFamily="18" charset="0"/>
                          </a:rPr>
                          <m:t>−1</m:t>
                        </m:r>
                      </m:sup>
                    </m:sSup>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𝑢</m:t>
                    </m:r>
                    <m:r>
                      <a:rPr kumimoji="1" lang="en-US" altLang="ja-JP" b="0" i="1" smtClean="0">
                        <a:latin typeface="Cambria Math" panose="02040503050406030204" pitchFamily="18" charset="0"/>
                      </a:rPr>
                      <m:t>)</m:t>
                    </m:r>
                  </m:oMath>
                </a14:m>
                <a:r>
                  <a:rPr kumimoji="1" lang="ja-JP" altLang="en-US" dirty="0"/>
                  <a:t>より、任意の</a:t>
                </a:r>
                <a14:m>
                  <m:oMath xmlns:m="http://schemas.openxmlformats.org/officeDocument/2006/math">
                    <m:r>
                      <a:rPr kumimoji="1" lang="ja-JP" altLang="en-US" i="1" smtClean="0">
                        <a:latin typeface="Cambria Math" panose="02040503050406030204" pitchFamily="18" charset="0"/>
                      </a:rPr>
                      <m:t>𝜏</m:t>
                    </m:r>
                  </m:oMath>
                </a14:m>
                <a:r>
                  <a:rPr kumimoji="1" lang="ja-JP" altLang="en-US" dirty="0"/>
                  <a:t>に対して</a:t>
                </a:r>
              </a:p>
            </p:txBody>
          </p:sp>
        </mc:Choice>
        <mc:Fallback xmlns="">
          <p:sp>
            <p:nvSpPr>
              <p:cNvPr id="9" name="テキスト ボックス 8">
                <a:extLst>
                  <a:ext uri="{FF2B5EF4-FFF2-40B4-BE49-F238E27FC236}">
                    <a16:creationId xmlns:a16="http://schemas.microsoft.com/office/drawing/2014/main" id="{2A91ECD4-72DE-4D10-A37F-F6759F81245B}"/>
                  </a:ext>
                </a:extLst>
              </p:cNvPr>
              <p:cNvSpPr txBox="1">
                <a:spLocks noRot="1" noChangeAspect="1" noMove="1" noResize="1" noEditPoints="1" noAdjustHandles="1" noChangeArrowheads="1" noChangeShapeType="1" noTextEdit="1"/>
              </p:cNvSpPr>
              <p:nvPr/>
            </p:nvSpPr>
            <p:spPr>
              <a:xfrm>
                <a:off x="580952" y="397043"/>
                <a:ext cx="3750386" cy="369332"/>
              </a:xfrm>
              <a:prstGeom prst="rect">
                <a:avLst/>
              </a:prstGeom>
              <a:blipFill>
                <a:blip r:embed="rId4"/>
                <a:stretch>
                  <a:fillRect t="-6557" r="-812" b="-2623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0" name="テキスト ボックス 9">
                <a:extLst>
                  <a:ext uri="{FF2B5EF4-FFF2-40B4-BE49-F238E27FC236}">
                    <a16:creationId xmlns:a16="http://schemas.microsoft.com/office/drawing/2014/main" id="{B155B1FE-996F-4C6B-932F-DAC302CD5AD6}"/>
                  </a:ext>
                </a:extLst>
              </p:cNvPr>
              <p:cNvSpPr txBox="1"/>
              <p:nvPr/>
            </p:nvSpPr>
            <p:spPr>
              <a:xfrm>
                <a:off x="580952" y="1456100"/>
                <a:ext cx="4626844" cy="669992"/>
              </a:xfrm>
              <a:prstGeom prst="rect">
                <a:avLst/>
              </a:prstGeom>
              <a:noFill/>
            </p:spPr>
            <p:txBody>
              <a:bodyPr wrap="none" rtlCol="0">
                <a:spAutoFit/>
              </a:bodyPr>
              <a:lstStyle/>
              <a:p>
                <a:r>
                  <a:rPr kumimoji="1" lang="en-US" altLang="ja-JP" dirty="0"/>
                  <a:t>Pr</a:t>
                </a:r>
                <a:r>
                  <a:rPr kumimoji="1" lang="ja-JP" altLang="en-US" dirty="0"/>
                  <a:t>は確率を表す。右図より、</a:t>
                </a:r>
                <a14:m>
                  <m:oMath xmlns:m="http://schemas.openxmlformats.org/officeDocument/2006/math">
                    <m:r>
                      <a:rPr kumimoji="1" lang="ja-JP" altLang="en-US" i="1" smtClean="0">
                        <a:latin typeface="Cambria Math" panose="02040503050406030204" pitchFamily="18" charset="0"/>
                      </a:rPr>
                      <m:t>𝜃</m:t>
                    </m:r>
                    <m:r>
                      <a:rPr kumimoji="1" lang="ja-JP" altLang="en-US" i="1" smtClean="0">
                        <a:latin typeface="Cambria Math" panose="02040503050406030204" pitchFamily="18" charset="0"/>
                      </a:rPr>
                      <m:t>≤</m:t>
                    </m:r>
                    <m:sSup>
                      <m:sSupPr>
                        <m:ctrlPr>
                          <a:rPr kumimoji="1" lang="en-US" altLang="ja-JP" i="1" smtClean="0">
                            <a:latin typeface="Cambria Math" panose="02040503050406030204" pitchFamily="18" charset="0"/>
                          </a:rPr>
                        </m:ctrlPr>
                      </m:sSupPr>
                      <m:e>
                        <m:r>
                          <a:rPr kumimoji="1" lang="ja-JP" altLang="en-US" i="1" smtClean="0">
                            <a:latin typeface="Cambria Math" panose="02040503050406030204" pitchFamily="18" charset="0"/>
                          </a:rPr>
                          <m:t>𝜃</m:t>
                        </m:r>
                      </m:e>
                      <m:sup>
                        <m:r>
                          <a:rPr kumimoji="1" lang="en-US" altLang="ja-JP" b="0" i="1" smtClean="0">
                            <a:latin typeface="Cambria Math" panose="02040503050406030204" pitchFamily="18" charset="0"/>
                          </a:rPr>
                          <m:t>′</m:t>
                        </m:r>
                      </m:sup>
                    </m:sSup>
                  </m:oMath>
                </a14:m>
                <a:r>
                  <a:rPr kumimoji="1" lang="ja-JP" altLang="en-US" dirty="0"/>
                  <a:t>ならば</a:t>
                </a:r>
                <a:endParaRPr kumimoji="1" lang="en-US" altLang="ja-JP" dirty="0"/>
              </a:p>
              <a:p>
                <a14:m>
                  <m:oMath xmlns:m="http://schemas.openxmlformats.org/officeDocument/2006/math">
                    <m:r>
                      <a:rPr kumimoji="1" lang="en-US" altLang="ja-JP" b="0" i="1" smtClean="0">
                        <a:latin typeface="Cambria Math" panose="02040503050406030204" pitchFamily="18" charset="0"/>
                      </a:rPr>
                      <m:t>𝑃</m:t>
                    </m:r>
                    <m:r>
                      <a:rPr kumimoji="1" lang="en-US" altLang="ja-JP" b="0" i="1" smtClean="0">
                        <a:latin typeface="Cambria Math" panose="02040503050406030204" pitchFamily="18" charset="0"/>
                      </a:rPr>
                      <m:t>(</m:t>
                    </m:r>
                    <m:r>
                      <a:rPr kumimoji="1" lang="ja-JP" altLang="en-US" b="0" i="1" smtClean="0">
                        <a:latin typeface="Cambria Math" panose="02040503050406030204" pitchFamily="18" charset="0"/>
                      </a:rPr>
                      <m:t>𝜃</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𝑃</m:t>
                    </m:r>
                    <m:d>
                      <m:dPr>
                        <m:ctrlPr>
                          <a:rPr kumimoji="1" lang="en-US" altLang="ja-JP" b="0" i="1" smtClean="0">
                            <a:latin typeface="Cambria Math" panose="02040503050406030204" pitchFamily="18" charset="0"/>
                            <a:ea typeface="Cambria Math" panose="02040503050406030204" pitchFamily="18" charset="0"/>
                          </a:rPr>
                        </m:ctrlPr>
                      </m:dPr>
                      <m:e>
                        <m:sSup>
                          <m:sSupPr>
                            <m:ctrlPr>
                              <a:rPr kumimoji="1" lang="en-US" altLang="ja-JP" b="0" i="1" smtClean="0">
                                <a:latin typeface="Cambria Math" panose="02040503050406030204" pitchFamily="18" charset="0"/>
                                <a:ea typeface="Cambria Math" panose="02040503050406030204" pitchFamily="18" charset="0"/>
                              </a:rPr>
                            </m:ctrlPr>
                          </m:sSupPr>
                          <m:e>
                            <m:r>
                              <a:rPr kumimoji="1" lang="ja-JP" altLang="en-US" b="0" i="1" smtClean="0">
                                <a:latin typeface="Cambria Math" panose="02040503050406030204" pitchFamily="18" charset="0"/>
                                <a:ea typeface="Cambria Math" panose="02040503050406030204" pitchFamily="18" charset="0"/>
                              </a:rPr>
                              <m:t>𝜃</m:t>
                            </m:r>
                          </m:e>
                          <m:sup>
                            <m:r>
                              <a:rPr kumimoji="1" lang="en-US" altLang="ja-JP" b="0" i="1" smtClean="0">
                                <a:latin typeface="Cambria Math" panose="02040503050406030204" pitchFamily="18" charset="0"/>
                                <a:ea typeface="Cambria Math" panose="02040503050406030204" pitchFamily="18" charset="0"/>
                              </a:rPr>
                              <m:t>′</m:t>
                            </m:r>
                          </m:sup>
                        </m:sSup>
                      </m:e>
                    </m:d>
                  </m:oMath>
                </a14:m>
                <a:r>
                  <a:rPr kumimoji="1" lang="ja-JP" altLang="en-US" dirty="0"/>
                  <a:t>なので</a:t>
                </a:r>
              </a:p>
            </p:txBody>
          </p:sp>
        </mc:Choice>
        <mc:Fallback xmlns="">
          <p:sp>
            <p:nvSpPr>
              <p:cNvPr id="10" name="テキスト ボックス 9">
                <a:extLst>
                  <a:ext uri="{FF2B5EF4-FFF2-40B4-BE49-F238E27FC236}">
                    <a16:creationId xmlns:a16="http://schemas.microsoft.com/office/drawing/2014/main" id="{B155B1FE-996F-4C6B-932F-DAC302CD5AD6}"/>
                  </a:ext>
                </a:extLst>
              </p:cNvPr>
              <p:cNvSpPr txBox="1">
                <a:spLocks noRot="1" noChangeAspect="1" noMove="1" noResize="1" noEditPoints="1" noAdjustHandles="1" noChangeArrowheads="1" noChangeShapeType="1" noTextEdit="1"/>
              </p:cNvSpPr>
              <p:nvPr/>
            </p:nvSpPr>
            <p:spPr>
              <a:xfrm>
                <a:off x="580952" y="1456100"/>
                <a:ext cx="4626844" cy="669992"/>
              </a:xfrm>
              <a:prstGeom prst="rect">
                <a:avLst/>
              </a:prstGeom>
              <a:blipFill>
                <a:blip r:embed="rId5"/>
                <a:stretch>
                  <a:fillRect l="-1054" t="-4545" b="-10909"/>
                </a:stretch>
              </a:blipFill>
            </p:spPr>
            <p:txBody>
              <a:bodyPr/>
              <a:lstStyle/>
              <a:p>
                <a:r>
                  <a:rPr lang="ja-JP" altLang="en-US">
                    <a:noFill/>
                  </a:rPr>
                  <a:t> </a:t>
                </a:r>
              </a:p>
            </p:txBody>
          </p:sp>
        </mc:Fallback>
      </mc:AlternateContent>
      <p:sp>
        <p:nvSpPr>
          <p:cNvPr id="11" name="テキスト ボックス 10">
            <a:extLst>
              <a:ext uri="{FF2B5EF4-FFF2-40B4-BE49-F238E27FC236}">
                <a16:creationId xmlns:a16="http://schemas.microsoft.com/office/drawing/2014/main" id="{09127E9A-D58F-4F22-9835-56AC447DA932}"/>
              </a:ext>
            </a:extLst>
          </p:cNvPr>
          <p:cNvSpPr txBox="1"/>
          <p:nvPr/>
        </p:nvSpPr>
        <p:spPr>
          <a:xfrm>
            <a:off x="580952" y="2855990"/>
            <a:ext cx="3584636" cy="369332"/>
          </a:xfrm>
          <a:prstGeom prst="rect">
            <a:avLst/>
          </a:prstGeom>
          <a:noFill/>
        </p:spPr>
        <p:txBody>
          <a:bodyPr wrap="none" rtlCol="0">
            <a:spAutoFit/>
          </a:bodyPr>
          <a:lstStyle/>
          <a:p>
            <a:r>
              <a:rPr lang="en-US" altLang="ja-JP" dirty="0"/>
              <a:t>u</a:t>
            </a:r>
            <a:r>
              <a:rPr kumimoji="1" lang="ja-JP" altLang="en-US" dirty="0"/>
              <a:t>は</a:t>
            </a:r>
            <a:r>
              <a:rPr kumimoji="1" lang="en-US" altLang="ja-JP" dirty="0"/>
              <a:t>[0,1]</a:t>
            </a:r>
            <a:r>
              <a:rPr kumimoji="1" lang="ja-JP" altLang="en-US" dirty="0"/>
              <a:t>上の一様分布に従うので</a:t>
            </a:r>
          </a:p>
        </p:txBody>
      </p:sp>
      <p:sp>
        <p:nvSpPr>
          <p:cNvPr id="12" name="テキスト ボックス 11">
            <a:extLst>
              <a:ext uri="{FF2B5EF4-FFF2-40B4-BE49-F238E27FC236}">
                <a16:creationId xmlns:a16="http://schemas.microsoft.com/office/drawing/2014/main" id="{563F7D43-7AB8-4744-8CC9-5FE54E9082FC}"/>
              </a:ext>
            </a:extLst>
          </p:cNvPr>
          <p:cNvSpPr txBox="1"/>
          <p:nvPr/>
        </p:nvSpPr>
        <p:spPr>
          <a:xfrm>
            <a:off x="720291" y="4120815"/>
            <a:ext cx="1338828" cy="369332"/>
          </a:xfrm>
          <a:prstGeom prst="rect">
            <a:avLst/>
          </a:prstGeom>
          <a:noFill/>
        </p:spPr>
        <p:txBody>
          <a:bodyPr wrap="none" rtlCol="0">
            <a:spAutoFit/>
          </a:bodyPr>
          <a:lstStyle/>
          <a:p>
            <a:r>
              <a:rPr kumimoji="1" lang="ja-JP" altLang="en-US" dirty="0"/>
              <a:t>が成り立ち</a:t>
            </a:r>
          </a:p>
        </p:txBody>
      </p:sp>
      <mc:AlternateContent xmlns:mc="http://schemas.openxmlformats.org/markup-compatibility/2006" xmlns:a14="http://schemas.microsoft.com/office/drawing/2010/main">
        <mc:Choice Requires="a14">
          <p:sp>
            <p:nvSpPr>
              <p:cNvPr id="13" name="テキスト ボックス 12">
                <a:extLst>
                  <a:ext uri="{FF2B5EF4-FFF2-40B4-BE49-F238E27FC236}">
                    <a16:creationId xmlns:a16="http://schemas.microsoft.com/office/drawing/2014/main" id="{7178D090-68F9-4CFA-B78E-1284B302F32F}"/>
                  </a:ext>
                </a:extLst>
              </p:cNvPr>
              <p:cNvSpPr txBox="1"/>
              <p:nvPr/>
            </p:nvSpPr>
            <p:spPr>
              <a:xfrm>
                <a:off x="614231" y="5162455"/>
                <a:ext cx="9187130" cy="1200329"/>
              </a:xfrm>
              <a:prstGeom prst="rect">
                <a:avLst/>
              </a:prstGeom>
              <a:noFill/>
            </p:spPr>
            <p:txBody>
              <a:bodyPr wrap="none" rtlCol="0">
                <a:spAutoFit/>
              </a:bodyPr>
              <a:lstStyle/>
              <a:p>
                <a:r>
                  <a:rPr kumimoji="1" lang="ja-JP" altLang="en-US" dirty="0"/>
                  <a:t>が示された。これは、</a:t>
                </a:r>
                <a:r>
                  <a:rPr kumimoji="1" lang="ja-JP" altLang="en-US" dirty="0">
                    <a:solidFill>
                      <a:srgbClr val="FF0000"/>
                    </a:solidFill>
                  </a:rPr>
                  <a:t>逆関数サンプリング法によって生成された</a:t>
                </a:r>
                <a:r>
                  <a:rPr kumimoji="1" lang="en-US" altLang="ja-JP" dirty="0">
                    <a:solidFill>
                      <a:srgbClr val="FF0000"/>
                    </a:solidFill>
                  </a:rPr>
                  <a:t>θ</a:t>
                </a:r>
                <a:r>
                  <a:rPr kumimoji="1" lang="ja-JP" altLang="en-US" dirty="0">
                    <a:solidFill>
                      <a:srgbClr val="FF0000"/>
                    </a:solidFill>
                  </a:rPr>
                  <a:t>の累積分布関数が、</a:t>
                </a:r>
                <a:endParaRPr kumimoji="1" lang="en-US" altLang="ja-JP" dirty="0">
                  <a:solidFill>
                    <a:srgbClr val="FF0000"/>
                  </a:solidFill>
                </a:endParaRPr>
              </a:p>
              <a:p>
                <a:r>
                  <a:rPr kumimoji="1" lang="ja-JP" altLang="en-US" dirty="0">
                    <a:solidFill>
                      <a:srgbClr val="FF0000"/>
                    </a:solidFill>
                  </a:rPr>
                  <a:t>所望の</a:t>
                </a:r>
                <a14:m>
                  <m:oMath xmlns:m="http://schemas.openxmlformats.org/officeDocument/2006/math">
                    <m:r>
                      <a:rPr kumimoji="1" lang="en-US" altLang="ja-JP" b="0" i="1" smtClean="0">
                        <a:solidFill>
                          <a:srgbClr val="FF0000"/>
                        </a:solidFill>
                        <a:latin typeface="Cambria Math" panose="02040503050406030204" pitchFamily="18" charset="0"/>
                      </a:rPr>
                      <m:t>𝑃</m:t>
                    </m:r>
                    <m:r>
                      <a:rPr kumimoji="1" lang="en-US" altLang="ja-JP" b="0" i="1" smtClean="0">
                        <a:solidFill>
                          <a:srgbClr val="FF0000"/>
                        </a:solidFill>
                        <a:latin typeface="Cambria Math" panose="02040503050406030204" pitchFamily="18" charset="0"/>
                      </a:rPr>
                      <m:t>(</m:t>
                    </m:r>
                    <m:r>
                      <a:rPr kumimoji="1" lang="ja-JP" altLang="en-US" b="0" i="1" smtClean="0">
                        <a:solidFill>
                          <a:srgbClr val="FF0000"/>
                        </a:solidFill>
                        <a:latin typeface="Cambria Math" panose="02040503050406030204" pitchFamily="18" charset="0"/>
                      </a:rPr>
                      <m:t>𝜏</m:t>
                    </m:r>
                    <m:r>
                      <a:rPr kumimoji="1" lang="en-US" altLang="ja-JP" b="0" i="1" smtClean="0">
                        <a:solidFill>
                          <a:srgbClr val="FF0000"/>
                        </a:solidFill>
                        <a:latin typeface="Cambria Math" panose="02040503050406030204" pitchFamily="18" charset="0"/>
                      </a:rPr>
                      <m:t>)</m:t>
                    </m:r>
                  </m:oMath>
                </a14:m>
                <a:r>
                  <a:rPr kumimoji="1" lang="ja-JP" altLang="en-US" dirty="0">
                    <a:solidFill>
                      <a:srgbClr val="FF0000"/>
                    </a:solidFill>
                  </a:rPr>
                  <a:t>という意味になる。</a:t>
                </a:r>
                <a:endParaRPr kumimoji="1" lang="en-US" altLang="ja-JP" dirty="0">
                  <a:solidFill>
                    <a:srgbClr val="FF0000"/>
                  </a:solidFill>
                </a:endParaRPr>
              </a:p>
              <a:p>
                <a:endParaRPr lang="en-US" altLang="ja-JP" dirty="0">
                  <a:solidFill>
                    <a:srgbClr val="FF0000"/>
                  </a:solidFill>
                </a:endParaRPr>
              </a:p>
              <a:p>
                <a:r>
                  <a:rPr kumimoji="1" lang="en-US" altLang="ja-JP" dirty="0"/>
                  <a:t>1</a:t>
                </a:r>
                <a:r>
                  <a:rPr kumimoji="1" lang="ja-JP" altLang="en-US" dirty="0"/>
                  <a:t>次元の確率分布であり、累積分布関数の逆関数が計算可能であれば使用できる</a:t>
                </a:r>
                <a:r>
                  <a:rPr kumimoji="1" lang="ja-JP" altLang="en-US" dirty="0">
                    <a:solidFill>
                      <a:srgbClr val="FF0000"/>
                    </a:solidFill>
                  </a:rPr>
                  <a:t>。</a:t>
                </a:r>
              </a:p>
            </p:txBody>
          </p:sp>
        </mc:Choice>
        <mc:Fallback xmlns="">
          <p:sp>
            <p:nvSpPr>
              <p:cNvPr id="13" name="テキスト ボックス 12">
                <a:extLst>
                  <a:ext uri="{FF2B5EF4-FFF2-40B4-BE49-F238E27FC236}">
                    <a16:creationId xmlns:a16="http://schemas.microsoft.com/office/drawing/2014/main" id="{7178D090-68F9-4CFA-B78E-1284B302F32F}"/>
                  </a:ext>
                </a:extLst>
              </p:cNvPr>
              <p:cNvSpPr txBox="1">
                <a:spLocks noRot="1" noChangeAspect="1" noMove="1" noResize="1" noEditPoints="1" noAdjustHandles="1" noChangeArrowheads="1" noChangeShapeType="1" noTextEdit="1"/>
              </p:cNvSpPr>
              <p:nvPr/>
            </p:nvSpPr>
            <p:spPr>
              <a:xfrm>
                <a:off x="614231" y="5162455"/>
                <a:ext cx="9187130" cy="1200329"/>
              </a:xfrm>
              <a:prstGeom prst="rect">
                <a:avLst/>
              </a:prstGeom>
              <a:blipFill>
                <a:blip r:embed="rId6"/>
                <a:stretch>
                  <a:fillRect l="-597" t="-3046" b="-7107"/>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17143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テキスト ボックス 3">
                <a:extLst>
                  <a:ext uri="{FF2B5EF4-FFF2-40B4-BE49-F238E27FC236}">
                    <a16:creationId xmlns:a16="http://schemas.microsoft.com/office/drawing/2014/main" id="{774D8705-6A7C-4783-B181-9CA0747BA2D2}"/>
                  </a:ext>
                </a:extLst>
              </p:cNvPr>
              <p:cNvSpPr txBox="1"/>
              <p:nvPr/>
            </p:nvSpPr>
            <p:spPr>
              <a:xfrm>
                <a:off x="304800" y="681037"/>
                <a:ext cx="9781011" cy="5469446"/>
              </a:xfrm>
              <a:prstGeom prst="rect">
                <a:avLst/>
              </a:prstGeom>
              <a:noFill/>
            </p:spPr>
            <p:txBody>
              <a:bodyPr wrap="none" rtlCol="0">
                <a:spAutoFit/>
              </a:bodyPr>
              <a:lstStyle/>
              <a:p>
                <a:r>
                  <a:rPr kumimoji="1" lang="ja-JP" altLang="en-US" dirty="0"/>
                  <a:t>演習</a:t>
                </a:r>
                <a:r>
                  <a:rPr kumimoji="1" lang="en-US" altLang="ja-JP" dirty="0"/>
                  <a:t>10.2</a:t>
                </a:r>
                <a:r>
                  <a:rPr kumimoji="1" lang="ja-JP" altLang="en-US" dirty="0" err="1"/>
                  <a:t>、</a:t>
                </a:r>
                <a:r>
                  <a:rPr kumimoji="1" lang="en-US" altLang="ja-JP"/>
                  <a:t>10.3</a:t>
                </a:r>
                <a:endParaRPr kumimoji="1" lang="en-US" altLang="ja-JP" dirty="0"/>
              </a:p>
              <a:p>
                <a:endParaRPr lang="en-US" altLang="ja-JP" dirty="0"/>
              </a:p>
              <a:p>
                <a:r>
                  <a:rPr lang="ja-JP" altLang="en-US" dirty="0"/>
                  <a:t>  </a:t>
                </a:r>
                <a:r>
                  <a:rPr kumimoji="1" lang="en-US" altLang="ja-JP" dirty="0"/>
                  <a:t>10.2</a:t>
                </a:r>
                <a:r>
                  <a:rPr kumimoji="1" lang="ja-JP" altLang="en-US" dirty="0"/>
                  <a:t>　関数</a:t>
                </a:r>
                <a14:m>
                  <m:oMath xmlns:m="http://schemas.openxmlformats.org/officeDocument/2006/math">
                    <m:r>
                      <a:rPr kumimoji="1" lang="en-US" altLang="ja-JP" b="0" i="1" smtClean="0">
                        <a:latin typeface="Cambria Math" panose="02040503050406030204" pitchFamily="18" charset="0"/>
                      </a:rPr>
                      <m:t>𝑔</m:t>
                    </m:r>
                    <m:d>
                      <m:dPr>
                        <m:ctrlPr>
                          <a:rPr kumimoji="1" lang="en-US" altLang="ja-JP" b="0" i="1" smtClean="0">
                            <a:latin typeface="Cambria Math" panose="02040503050406030204" pitchFamily="18" charset="0"/>
                          </a:rPr>
                        </m:ctrlPr>
                      </m:dPr>
                      <m:e>
                        <m:r>
                          <a:rPr kumimoji="1" lang="ja-JP" altLang="en-US" b="0" i="1" smtClean="0">
                            <a:latin typeface="Cambria Math" panose="02040503050406030204" pitchFamily="18" charset="0"/>
                          </a:rPr>
                          <m:t>𝜃</m:t>
                        </m:r>
                      </m:e>
                    </m:d>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ja-JP" altLang="en-US" b="0" i="1" smtClean="0">
                            <a:latin typeface="Cambria Math" panose="02040503050406030204" pitchFamily="18" charset="0"/>
                          </a:rPr>
                          <m:t>𝜃</m:t>
                        </m:r>
                      </m:e>
                      <m:sup>
                        <m:r>
                          <a:rPr kumimoji="1" lang="en-US" altLang="ja-JP" b="0" i="1" smtClean="0">
                            <a:latin typeface="Cambria Math" panose="02040503050406030204" pitchFamily="18" charset="0"/>
                          </a:rPr>
                          <m:t>2</m:t>
                        </m:r>
                      </m:sup>
                    </m:sSup>
                  </m:oMath>
                </a14:m>
                <a:r>
                  <a:rPr kumimoji="1" lang="ja-JP" altLang="en-US" dirty="0"/>
                  <a:t>の</a:t>
                </a:r>
                <a14:m>
                  <m:oMath xmlns:m="http://schemas.openxmlformats.org/officeDocument/2006/math">
                    <m:r>
                      <a:rPr kumimoji="1" lang="en-US" altLang="ja-JP" b="0" i="1" dirty="0" smtClean="0">
                        <a:latin typeface="Cambria Math" panose="02040503050406030204" pitchFamily="18" charset="0"/>
                      </a:rPr>
                      <m:t>𝑝</m:t>
                    </m:r>
                    <m:d>
                      <m:dPr>
                        <m:ctrlPr>
                          <a:rPr kumimoji="1" lang="en-US" altLang="ja-JP" b="0" i="1" dirty="0" smtClean="0">
                            <a:latin typeface="Cambria Math" panose="02040503050406030204" pitchFamily="18" charset="0"/>
                          </a:rPr>
                        </m:ctrlPr>
                      </m:dPr>
                      <m:e>
                        <m:r>
                          <a:rPr kumimoji="1" lang="ja-JP" altLang="en-US" b="0" i="1" dirty="0" smtClean="0">
                            <a:latin typeface="Cambria Math" panose="02040503050406030204" pitchFamily="18" charset="0"/>
                          </a:rPr>
                          <m:t>𝜃</m:t>
                        </m:r>
                      </m:e>
                    </m:d>
                    <m:r>
                      <a:rPr kumimoji="1" lang="en-US" altLang="ja-JP" b="0" i="1" dirty="0" smtClean="0">
                        <a:latin typeface="Cambria Math" panose="02040503050406030204" pitchFamily="18" charset="0"/>
                      </a:rPr>
                      <m:t>=</m:t>
                    </m:r>
                    <m:f>
                      <m:fPr>
                        <m:ctrlPr>
                          <a:rPr kumimoji="1" lang="en-US" altLang="ja-JP" b="0" i="1" dirty="0" smtClean="0">
                            <a:latin typeface="Cambria Math" panose="02040503050406030204" pitchFamily="18" charset="0"/>
                          </a:rPr>
                        </m:ctrlPr>
                      </m:fPr>
                      <m:num>
                        <m:r>
                          <a:rPr kumimoji="1" lang="en-US" altLang="ja-JP" b="0" i="1" dirty="0" smtClean="0">
                            <a:latin typeface="Cambria Math" panose="02040503050406030204" pitchFamily="18" charset="0"/>
                          </a:rPr>
                          <m:t>1</m:t>
                        </m:r>
                      </m:num>
                      <m:den>
                        <m:r>
                          <a:rPr kumimoji="1" lang="en-US" altLang="ja-JP" b="0" i="1" dirty="0" smtClean="0">
                            <a:latin typeface="Cambria Math" panose="02040503050406030204" pitchFamily="18" charset="0"/>
                          </a:rPr>
                          <m:t>2</m:t>
                        </m:r>
                      </m:den>
                    </m:f>
                    <m:func>
                      <m:funcPr>
                        <m:ctrlPr>
                          <a:rPr kumimoji="1" lang="en-US" altLang="ja-JP" b="0" i="1" dirty="0" smtClean="0">
                            <a:latin typeface="Cambria Math" panose="02040503050406030204" pitchFamily="18" charset="0"/>
                          </a:rPr>
                        </m:ctrlPr>
                      </m:funcPr>
                      <m:fName>
                        <m:r>
                          <m:rPr>
                            <m:sty m:val="p"/>
                          </m:rPr>
                          <a:rPr kumimoji="1" lang="en-US" altLang="ja-JP" b="0" i="0" dirty="0" smtClean="0">
                            <a:latin typeface="Cambria Math" panose="02040503050406030204" pitchFamily="18" charset="0"/>
                          </a:rPr>
                          <m:t>exp</m:t>
                        </m:r>
                      </m:fName>
                      <m:e>
                        <m:d>
                          <m:dPr>
                            <m:ctrlPr>
                              <a:rPr kumimoji="1" lang="en-US" altLang="ja-JP" b="0" i="1" dirty="0" smtClean="0">
                                <a:latin typeface="Cambria Math" panose="02040503050406030204" pitchFamily="18" charset="0"/>
                              </a:rPr>
                            </m:ctrlPr>
                          </m:dPr>
                          <m:e>
                            <m:r>
                              <a:rPr kumimoji="1" lang="en-US" altLang="ja-JP" b="0" i="1" dirty="0" smtClean="0">
                                <a:latin typeface="Cambria Math" panose="02040503050406030204" pitchFamily="18" charset="0"/>
                              </a:rPr>
                              <m:t>−</m:t>
                            </m:r>
                            <m:d>
                              <m:dPr>
                                <m:begChr m:val="|"/>
                                <m:endChr m:val="|"/>
                                <m:ctrlPr>
                                  <a:rPr kumimoji="1" lang="en-US" altLang="ja-JP" b="0" i="1" dirty="0" smtClean="0">
                                    <a:latin typeface="Cambria Math" panose="02040503050406030204" pitchFamily="18" charset="0"/>
                                  </a:rPr>
                                </m:ctrlPr>
                              </m:dPr>
                              <m:e>
                                <m:r>
                                  <a:rPr kumimoji="1" lang="ja-JP" altLang="en-US" b="0" i="1" dirty="0" smtClean="0">
                                    <a:latin typeface="Cambria Math" panose="02040503050406030204" pitchFamily="18" charset="0"/>
                                  </a:rPr>
                                  <m:t>𝜃</m:t>
                                </m:r>
                              </m:e>
                            </m:d>
                          </m:e>
                        </m:d>
                      </m:e>
                    </m:func>
                  </m:oMath>
                </a14:m>
                <a:r>
                  <a:rPr kumimoji="1" lang="ja-JP" altLang="en-US" dirty="0"/>
                  <a:t>に関する期待値を重点サンプリング法で求めよ。</a:t>
                </a:r>
                <a:endParaRPr kumimoji="1" lang="en-US" altLang="ja-JP" dirty="0"/>
              </a:p>
              <a:p>
                <a:endParaRPr lang="en-US" altLang="ja-JP" dirty="0"/>
              </a:p>
              <a:p>
                <a:r>
                  <a:rPr kumimoji="1" lang="ja-JP" altLang="en-US" dirty="0"/>
                  <a:t>　　　　　　　　　　　　　　　　　のガウス分布を代理分布とする。</a:t>
                </a:r>
                <a:endParaRPr kumimoji="1" lang="en-US" altLang="ja-JP" dirty="0"/>
              </a:p>
              <a:p>
                <a:endParaRPr lang="en-US" altLang="ja-JP" dirty="0"/>
              </a:p>
              <a:p>
                <a:endParaRPr kumimoji="1" lang="en-US" altLang="ja-JP" dirty="0"/>
              </a:p>
              <a:p>
                <a:endParaRPr lang="en-US" altLang="ja-JP" dirty="0"/>
              </a:p>
              <a:p>
                <a:r>
                  <a:rPr kumimoji="1" lang="en-US" altLang="ja-JP" dirty="0"/>
                  <a:t>   10.3</a:t>
                </a:r>
                <a:r>
                  <a:rPr kumimoji="1" lang="ja-JP" altLang="en-US" dirty="0"/>
                  <a:t>　　同じく逆関数サンプリング法で求めよ</a:t>
                </a:r>
                <a:endParaRPr kumimoji="1" lang="en-US" altLang="ja-JP" dirty="0"/>
              </a:p>
              <a:p>
                <a:endParaRPr lang="en-US" altLang="ja-JP" dirty="0"/>
              </a:p>
              <a:p>
                <a:endParaRPr kumimoji="1" lang="en-US" altLang="ja-JP" dirty="0"/>
              </a:p>
              <a:p>
                <a:endParaRPr lang="en-US" altLang="ja-JP" dirty="0"/>
              </a:p>
              <a:p>
                <a:endParaRPr kumimoji="1" lang="en-US" altLang="ja-JP" dirty="0"/>
              </a:p>
              <a:p>
                <a:endParaRPr lang="en-US" altLang="ja-JP" dirty="0"/>
              </a:p>
              <a:p>
                <a:endParaRPr kumimoji="1" lang="en-US" altLang="ja-JP" dirty="0"/>
              </a:p>
              <a:p>
                <a:endParaRPr lang="en-US" altLang="ja-JP" dirty="0"/>
              </a:p>
              <a:p>
                <a:r>
                  <a:rPr kumimoji="1" lang="ja-JP" altLang="en-US" dirty="0"/>
                  <a:t>　　。</a:t>
                </a:r>
                <a:endParaRPr kumimoji="1" lang="en-US" altLang="ja-JP" dirty="0"/>
              </a:p>
              <a:p>
                <a:endParaRPr lang="en-US" altLang="ja-JP" dirty="0"/>
              </a:p>
              <a:p>
                <a:r>
                  <a:rPr kumimoji="1" lang="ja-JP" altLang="en-US" dirty="0"/>
                  <a:t>　　</a:t>
                </a:r>
              </a:p>
            </p:txBody>
          </p:sp>
        </mc:Choice>
        <mc:Fallback>
          <p:sp>
            <p:nvSpPr>
              <p:cNvPr id="4" name="テキスト ボックス 3">
                <a:extLst>
                  <a:ext uri="{FF2B5EF4-FFF2-40B4-BE49-F238E27FC236}">
                    <a16:creationId xmlns:a16="http://schemas.microsoft.com/office/drawing/2014/main" id="{774D8705-6A7C-4783-B181-9CA0747BA2D2}"/>
                  </a:ext>
                </a:extLst>
              </p:cNvPr>
              <p:cNvSpPr txBox="1">
                <a:spLocks noRot="1" noChangeAspect="1" noMove="1" noResize="1" noEditPoints="1" noAdjustHandles="1" noChangeArrowheads="1" noChangeShapeType="1" noTextEdit="1"/>
              </p:cNvSpPr>
              <p:nvPr/>
            </p:nvSpPr>
            <p:spPr>
              <a:xfrm>
                <a:off x="304800" y="681037"/>
                <a:ext cx="9781011" cy="5469446"/>
              </a:xfrm>
              <a:prstGeom prst="rect">
                <a:avLst/>
              </a:prstGeom>
              <a:blipFill>
                <a:blip r:embed="rId2"/>
                <a:stretch>
                  <a:fillRect l="-499" t="-669"/>
                </a:stretch>
              </a:blipFill>
            </p:spPr>
            <p:txBody>
              <a:bodyPr/>
              <a:lstStyle/>
              <a:p>
                <a:r>
                  <a:rPr lang="ja-JP" altLang="en-US">
                    <a:noFill/>
                  </a:rPr>
                  <a:t> </a:t>
                </a:r>
              </a:p>
            </p:txBody>
          </p:sp>
        </mc:Fallback>
      </mc:AlternateContent>
      <p:pic>
        <p:nvPicPr>
          <p:cNvPr id="5" name="図 4">
            <a:extLst>
              <a:ext uri="{FF2B5EF4-FFF2-40B4-BE49-F238E27FC236}">
                <a16:creationId xmlns:a16="http://schemas.microsoft.com/office/drawing/2014/main" id="{A0F8148D-652A-443B-8952-358249AC0677}"/>
              </a:ext>
            </a:extLst>
          </p:cNvPr>
          <p:cNvPicPr>
            <a:picLocks noChangeAspect="1"/>
          </p:cNvPicPr>
          <p:nvPr/>
        </p:nvPicPr>
        <p:blipFill rotWithShape="1">
          <a:blip r:embed="rId3"/>
          <a:srcRect l="15050" t="33333" r="24350" b="39200"/>
          <a:stretch/>
        </p:blipFill>
        <p:spPr>
          <a:xfrm>
            <a:off x="853440" y="1787887"/>
            <a:ext cx="3029712" cy="772426"/>
          </a:xfrm>
          <a:prstGeom prst="rect">
            <a:avLst/>
          </a:prstGeom>
        </p:spPr>
      </p:pic>
      <p:pic>
        <p:nvPicPr>
          <p:cNvPr id="8" name="図 7">
            <a:extLst>
              <a:ext uri="{FF2B5EF4-FFF2-40B4-BE49-F238E27FC236}">
                <a16:creationId xmlns:a16="http://schemas.microsoft.com/office/drawing/2014/main" id="{7884417B-7477-441E-87A4-50418DB5964C}"/>
              </a:ext>
            </a:extLst>
          </p:cNvPr>
          <p:cNvPicPr>
            <a:picLocks noChangeAspect="1"/>
          </p:cNvPicPr>
          <p:nvPr/>
        </p:nvPicPr>
        <p:blipFill rotWithShape="1">
          <a:blip r:embed="rId4"/>
          <a:srcRect l="19200" t="47200" r="29300" b="29688"/>
          <a:stretch/>
        </p:blipFill>
        <p:spPr>
          <a:xfrm>
            <a:off x="548640" y="3505208"/>
            <a:ext cx="6278880" cy="1584960"/>
          </a:xfrm>
          <a:prstGeom prst="rect">
            <a:avLst/>
          </a:prstGeom>
        </p:spPr>
      </p:pic>
    </p:spTree>
    <p:extLst>
      <p:ext uri="{BB962C8B-B14F-4D97-AF65-F5344CB8AC3E}">
        <p14:creationId xmlns:p14="http://schemas.microsoft.com/office/powerpoint/2010/main" val="3043184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4E77A43-90E3-4328-86DA-20272E6A58E7}"/>
              </a:ext>
            </a:extLst>
          </p:cNvPr>
          <p:cNvSpPr>
            <a:spLocks noGrp="1"/>
          </p:cNvSpPr>
          <p:nvPr>
            <p:ph type="title"/>
          </p:nvPr>
        </p:nvSpPr>
        <p:spPr/>
        <p:txBody>
          <a:bodyPr/>
          <a:lstStyle/>
          <a:p>
            <a:r>
              <a:rPr kumimoji="1" lang="ja-JP" altLang="en-US" dirty="0"/>
              <a:t>とてもわかりやすい目次</a:t>
            </a:r>
          </a:p>
        </p:txBody>
      </p:sp>
      <p:sp>
        <p:nvSpPr>
          <p:cNvPr id="3" name="コンテンツ プレースホルダー 2">
            <a:extLst>
              <a:ext uri="{FF2B5EF4-FFF2-40B4-BE49-F238E27FC236}">
                <a16:creationId xmlns:a16="http://schemas.microsoft.com/office/drawing/2014/main" id="{35E88E3B-FEEC-4DE4-B956-E68D88F7C206}"/>
              </a:ext>
            </a:extLst>
          </p:cNvPr>
          <p:cNvSpPr>
            <a:spLocks noGrp="1"/>
          </p:cNvSpPr>
          <p:nvPr>
            <p:ph idx="1"/>
          </p:nvPr>
        </p:nvSpPr>
        <p:spPr/>
        <p:txBody>
          <a:bodyPr>
            <a:normAutofit lnSpcReduction="10000"/>
          </a:bodyPr>
          <a:lstStyle/>
          <a:p>
            <a:r>
              <a:rPr kumimoji="1" lang="ja-JP" altLang="en-US" dirty="0"/>
              <a:t>モンテカルロ積分</a:t>
            </a:r>
            <a:endParaRPr kumimoji="1" lang="en-US" altLang="ja-JP" dirty="0"/>
          </a:p>
          <a:p>
            <a:endParaRPr kumimoji="1" lang="en-US" altLang="ja-JP" dirty="0"/>
          </a:p>
          <a:p>
            <a:endParaRPr lang="en-US" altLang="ja-JP" dirty="0"/>
          </a:p>
          <a:p>
            <a:r>
              <a:rPr kumimoji="1" lang="ja-JP" altLang="en-US" dirty="0"/>
              <a:t>重点サンプリング法</a:t>
            </a:r>
            <a:endParaRPr kumimoji="1" lang="en-US" altLang="ja-JP" dirty="0"/>
          </a:p>
          <a:p>
            <a:r>
              <a:rPr kumimoji="1" lang="ja-JP" altLang="en-US" dirty="0"/>
              <a:t>逆関数サンプリング法</a:t>
            </a:r>
            <a:endParaRPr kumimoji="1" lang="en-US" altLang="ja-JP" dirty="0"/>
          </a:p>
          <a:p>
            <a:r>
              <a:rPr kumimoji="1" lang="ja-JP" altLang="en-US" dirty="0"/>
              <a:t>棄却サンプリング法</a:t>
            </a:r>
            <a:endParaRPr kumimoji="1" lang="en-US" altLang="ja-JP" dirty="0"/>
          </a:p>
          <a:p>
            <a:pPr marL="0" indent="0">
              <a:buNone/>
            </a:pPr>
            <a:r>
              <a:rPr kumimoji="1" lang="ja-JP" altLang="en-US" dirty="0"/>
              <a:t>　　</a:t>
            </a:r>
            <a:r>
              <a:rPr kumimoji="1" lang="ja-JP" altLang="en-US" sz="2400" dirty="0"/>
              <a:t>マルコフ連鎖モンテカルロ法</a:t>
            </a:r>
            <a:endParaRPr kumimoji="1" lang="en-US" altLang="ja-JP" sz="2400" dirty="0"/>
          </a:p>
          <a:p>
            <a:endParaRPr lang="en-US" altLang="ja-JP" dirty="0"/>
          </a:p>
          <a:p>
            <a:r>
              <a:rPr kumimoji="1" lang="ja-JP" altLang="en-US" dirty="0"/>
              <a:t>次回　演習　解説</a:t>
            </a:r>
            <a:endParaRPr kumimoji="1" lang="en-US" altLang="ja-JP" dirty="0"/>
          </a:p>
        </p:txBody>
      </p:sp>
      <p:cxnSp>
        <p:nvCxnSpPr>
          <p:cNvPr id="5" name="直線矢印コネクタ 4">
            <a:extLst>
              <a:ext uri="{FF2B5EF4-FFF2-40B4-BE49-F238E27FC236}">
                <a16:creationId xmlns:a16="http://schemas.microsoft.com/office/drawing/2014/main" id="{0721CC70-F1AB-4805-8BC0-171B2BD35EC9}"/>
              </a:ext>
            </a:extLst>
          </p:cNvPr>
          <p:cNvCxnSpPr>
            <a:cxnSpLocks/>
            <a:stCxn id="6" idx="1"/>
          </p:cNvCxnSpPr>
          <p:nvPr/>
        </p:nvCxnSpPr>
        <p:spPr>
          <a:xfrm flipV="1">
            <a:off x="2529840" y="2334769"/>
            <a:ext cx="0" cy="6184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 name="矢印: 右 5">
            <a:extLst>
              <a:ext uri="{FF2B5EF4-FFF2-40B4-BE49-F238E27FC236}">
                <a16:creationId xmlns:a16="http://schemas.microsoft.com/office/drawing/2014/main" id="{738AA870-44C7-4CC6-94B3-02BE540567EA}"/>
              </a:ext>
            </a:extLst>
          </p:cNvPr>
          <p:cNvSpPr/>
          <p:nvPr/>
        </p:nvSpPr>
        <p:spPr>
          <a:xfrm rot="16200000">
            <a:off x="2153920" y="2334937"/>
            <a:ext cx="751840"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46519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F86B88-7AF0-4963-8CDB-FAE29F3AB2B7}"/>
              </a:ext>
            </a:extLst>
          </p:cNvPr>
          <p:cNvSpPr>
            <a:spLocks noGrp="1"/>
          </p:cNvSpPr>
          <p:nvPr>
            <p:ph type="title"/>
          </p:nvPr>
        </p:nvSpPr>
        <p:spPr/>
        <p:txBody>
          <a:bodyPr/>
          <a:lstStyle/>
          <a:p>
            <a:r>
              <a:rPr kumimoji="1" lang="ja-JP" altLang="en-US" dirty="0"/>
              <a:t>モンテカルロ積分</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EF83AB01-CB99-4298-BF55-82C9CD89AACA}"/>
                  </a:ext>
                </a:extLst>
              </p:cNvPr>
              <p:cNvSpPr>
                <a:spLocks noGrp="1"/>
              </p:cNvSpPr>
              <p:nvPr>
                <p:ph idx="1"/>
              </p:nvPr>
            </p:nvSpPr>
            <p:spPr>
              <a:xfrm>
                <a:off x="838200" y="1825625"/>
                <a:ext cx="10515600" cy="4351338"/>
              </a:xfrm>
            </p:spPr>
            <p:txBody>
              <a:bodyPr/>
              <a:lstStyle/>
              <a:p>
                <a:r>
                  <a:rPr kumimoji="1" lang="ja-JP" altLang="en-US" dirty="0"/>
                  <a:t>ベイズ推定法の確立密度関数</a:t>
                </a:r>
                <a14:m>
                  <m:oMath xmlns:m="http://schemas.openxmlformats.org/officeDocument/2006/math">
                    <m:r>
                      <a:rPr lang="ja-JP" altLang="en-US" i="1" dirty="0">
                        <a:latin typeface="Cambria Math" panose="02040503050406030204" pitchFamily="18" charset="0"/>
                      </a:rPr>
                      <m:t>　</m:t>
                    </m:r>
                  </m:oMath>
                </a14:m>
                <a:r>
                  <a:rPr lang="ja-JP" altLang="en-US" dirty="0"/>
                  <a:t>　　　</a:t>
                </a:r>
                <a:endParaRPr lang="en-US" altLang="ja-JP" i="1" dirty="0">
                  <a:latin typeface="Cambria Math" panose="02040503050406030204" pitchFamily="18" charset="0"/>
                </a:endParaRPr>
              </a:p>
              <a:p>
                <a:pPr marL="0" indent="0">
                  <a:buNone/>
                </a:pPr>
                <a:endParaRPr kumimoji="1" lang="en-US" altLang="ja-JP" dirty="0"/>
              </a:p>
              <a:p>
                <a:r>
                  <a:rPr kumimoji="1" lang="ja-JP" altLang="en-US" dirty="0"/>
                  <a:t>モンテカルロ積分により</a:t>
                </a:r>
                <a:br>
                  <a:rPr kumimoji="1" lang="en-US" altLang="ja-JP" dirty="0"/>
                </a:br>
                <a:endParaRPr kumimoji="1" lang="en-US" altLang="ja-JP" dirty="0"/>
              </a:p>
              <a:p>
                <a:endParaRPr lang="en-US" altLang="ja-JP" sz="3200" dirty="0">
                  <a:solidFill>
                    <a:srgbClr val="FF0000"/>
                  </a:solidFill>
                </a:endParaRPr>
              </a:p>
              <a:p>
                <a:pPr marL="0" indent="0">
                  <a:buNone/>
                </a:pPr>
                <a:r>
                  <a:rPr kumimoji="1" lang="ja-JP" altLang="en-US" sz="3200" dirty="0">
                    <a:solidFill>
                      <a:srgbClr val="FF0000"/>
                    </a:solidFill>
                  </a:rPr>
                  <a:t>期待値を求める積分を、乱数の生成で簡単に計算する。</a:t>
                </a:r>
                <a:endParaRPr kumimoji="1" lang="en-US" altLang="ja-JP" sz="3200" dirty="0">
                  <a:solidFill>
                    <a:srgbClr val="FF0000"/>
                  </a:solidFill>
                </a:endParaRPr>
              </a:p>
              <a:p>
                <a:endParaRPr lang="en-US" altLang="ja-JP" dirty="0">
                  <a:solidFill>
                    <a:srgbClr val="FF0000"/>
                  </a:solidFill>
                </a:endParaRPr>
              </a:p>
              <a:p>
                <a:endParaRPr kumimoji="1" lang="en-US" altLang="ja-JP" dirty="0"/>
              </a:p>
            </p:txBody>
          </p:sp>
        </mc:Choice>
        <mc:Fallback xmlns="">
          <p:sp>
            <p:nvSpPr>
              <p:cNvPr id="3" name="コンテンツ プレースホルダー 2">
                <a:extLst>
                  <a:ext uri="{FF2B5EF4-FFF2-40B4-BE49-F238E27FC236}">
                    <a16:creationId xmlns:a16="http://schemas.microsoft.com/office/drawing/2014/main" id="{EF83AB01-CB99-4298-BF55-82C9CD89AACA}"/>
                  </a:ext>
                </a:extLst>
              </p:cNvPr>
              <p:cNvSpPr>
                <a:spLocks noGrp="1" noRot="1" noChangeAspect="1" noMove="1" noResize="1" noEditPoints="1" noAdjustHandles="1" noChangeArrowheads="1" noChangeShapeType="1" noTextEdit="1"/>
              </p:cNvSpPr>
              <p:nvPr>
                <p:ph idx="1"/>
              </p:nvPr>
            </p:nvSpPr>
            <p:spPr>
              <a:xfrm>
                <a:off x="838200" y="1825625"/>
                <a:ext cx="10515600" cy="4351338"/>
              </a:xfrm>
              <a:blipFill>
                <a:blip r:embed="rId2"/>
                <a:stretch>
                  <a:fillRect l="-1507" t="-1261"/>
                </a:stretch>
              </a:blipFill>
            </p:spPr>
            <p:txBody>
              <a:bodyPr/>
              <a:lstStyle/>
              <a:p>
                <a:r>
                  <a:rPr lang="ja-JP" altLang="en-US">
                    <a:noFill/>
                  </a:rPr>
                  <a:t> </a:t>
                </a:r>
              </a:p>
            </p:txBody>
          </p:sp>
        </mc:Fallback>
      </mc:AlternateContent>
      <p:pic>
        <p:nvPicPr>
          <p:cNvPr id="4" name="図 3">
            <a:extLst>
              <a:ext uri="{FF2B5EF4-FFF2-40B4-BE49-F238E27FC236}">
                <a16:creationId xmlns:a16="http://schemas.microsoft.com/office/drawing/2014/main" id="{2C898C10-F5A2-4E71-BC22-AA67708CB006}"/>
              </a:ext>
            </a:extLst>
          </p:cNvPr>
          <p:cNvPicPr>
            <a:picLocks noChangeAspect="1"/>
          </p:cNvPicPr>
          <p:nvPr/>
        </p:nvPicPr>
        <p:blipFill rotWithShape="1">
          <a:blip r:embed="rId3"/>
          <a:srcRect l="31917" t="41740" r="34361" b="46045"/>
          <a:stretch/>
        </p:blipFill>
        <p:spPr>
          <a:xfrm>
            <a:off x="6096000" y="1690688"/>
            <a:ext cx="4111363" cy="837719"/>
          </a:xfrm>
          <a:prstGeom prst="rect">
            <a:avLst/>
          </a:prstGeom>
        </p:spPr>
      </p:pic>
    </p:spTree>
    <p:extLst>
      <p:ext uri="{BB962C8B-B14F-4D97-AF65-F5344CB8AC3E}">
        <p14:creationId xmlns:p14="http://schemas.microsoft.com/office/powerpoint/2010/main" val="1573467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a:extLst>
              <a:ext uri="{FF2B5EF4-FFF2-40B4-BE49-F238E27FC236}">
                <a16:creationId xmlns:a16="http://schemas.microsoft.com/office/drawing/2014/main" id="{8F2C416B-7B0C-463B-BC9C-177F24BAE928}"/>
              </a:ext>
            </a:extLst>
          </p:cNvPr>
          <p:cNvPicPr>
            <a:picLocks noGrp="1" noChangeAspect="1"/>
          </p:cNvPicPr>
          <p:nvPr>
            <p:ph idx="1"/>
          </p:nvPr>
        </p:nvPicPr>
        <p:blipFill rotWithShape="1">
          <a:blip r:embed="rId2"/>
          <a:srcRect l="37332" t="46367" r="52287" b="45259"/>
          <a:stretch/>
        </p:blipFill>
        <p:spPr>
          <a:xfrm>
            <a:off x="3983467" y="839193"/>
            <a:ext cx="2605696" cy="1141282"/>
          </a:xfrm>
          <a:prstGeom prst="rect">
            <a:avLst/>
          </a:prstGeom>
        </p:spPr>
      </p:pic>
      <p:pic>
        <p:nvPicPr>
          <p:cNvPr id="6" name="図 5">
            <a:extLst>
              <a:ext uri="{FF2B5EF4-FFF2-40B4-BE49-F238E27FC236}">
                <a16:creationId xmlns:a16="http://schemas.microsoft.com/office/drawing/2014/main" id="{798D08F6-B03D-452C-8BC2-0E7329929509}"/>
              </a:ext>
            </a:extLst>
          </p:cNvPr>
          <p:cNvPicPr>
            <a:picLocks noChangeAspect="1"/>
          </p:cNvPicPr>
          <p:nvPr/>
        </p:nvPicPr>
        <p:blipFill rotWithShape="1">
          <a:blip r:embed="rId3"/>
          <a:srcRect l="35019" t="38095" r="41015" b="30627"/>
          <a:stretch/>
        </p:blipFill>
        <p:spPr>
          <a:xfrm>
            <a:off x="4391321" y="2649255"/>
            <a:ext cx="2004162" cy="1471291"/>
          </a:xfrm>
          <a:prstGeom prst="rect">
            <a:avLst/>
          </a:prstGeom>
        </p:spPr>
      </p:pic>
      <mc:AlternateContent xmlns:mc="http://schemas.openxmlformats.org/markup-compatibility/2006" xmlns:a14="http://schemas.microsoft.com/office/drawing/2010/main">
        <mc:Choice Requires="a14">
          <p:sp>
            <p:nvSpPr>
              <p:cNvPr id="7" name="テキスト ボックス 6">
                <a:extLst>
                  <a:ext uri="{FF2B5EF4-FFF2-40B4-BE49-F238E27FC236}">
                    <a16:creationId xmlns:a16="http://schemas.microsoft.com/office/drawing/2014/main" id="{BCE31954-D60F-40B7-8DDD-7F698CCDF070}"/>
                  </a:ext>
                </a:extLst>
              </p:cNvPr>
              <p:cNvSpPr txBox="1"/>
              <p:nvPr/>
            </p:nvSpPr>
            <p:spPr>
              <a:xfrm>
                <a:off x="860316" y="2269476"/>
                <a:ext cx="7600932" cy="370358"/>
              </a:xfrm>
              <a:prstGeom prst="rect">
                <a:avLst/>
              </a:prstGeom>
              <a:noFill/>
            </p:spPr>
            <p:txBody>
              <a:bodyPr wrap="square" rtlCol="0">
                <a:spAutoFit/>
              </a:bodyPr>
              <a:lstStyle/>
              <a:p>
                <a:r>
                  <a:rPr kumimoji="1" lang="ja-JP" altLang="en-US" dirty="0"/>
                  <a:t>↑の期待値の形で表される積分を</a:t>
                </a:r>
                <a:r>
                  <a:rPr kumimoji="1" lang="ja-JP" altLang="en-US" dirty="0" err="1"/>
                  <a:t>ｐ</a:t>
                </a:r>
                <a:r>
                  <a:rPr kumimoji="1" lang="en-US" altLang="ja-JP" dirty="0"/>
                  <a:t>(θ)</a:t>
                </a:r>
                <a:r>
                  <a:rPr kumimoji="1" lang="ja-JP" altLang="en-US" dirty="0"/>
                  <a:t>からのｎ個の標本</a:t>
                </a:r>
                <a14:m>
                  <m:oMath xmlns:m="http://schemas.openxmlformats.org/officeDocument/2006/math">
                    <m:sSubSup>
                      <m:sSubSupPr>
                        <m:ctrlPr>
                          <a:rPr kumimoji="1" lang="en-US" altLang="ja-JP" i="1" smtClean="0">
                            <a:latin typeface="Cambria Math" panose="02040503050406030204" pitchFamily="18" charset="0"/>
                          </a:rPr>
                        </m:ctrlPr>
                      </m:sSubSupPr>
                      <m:e>
                        <m:d>
                          <m:dPr>
                            <m:begChr m:val="{"/>
                            <m:endChr m:val="}"/>
                            <m:ctrlPr>
                              <a:rPr kumimoji="1" lang="en-US" altLang="ja-JP" i="1" smtClean="0">
                                <a:latin typeface="Cambria Math" panose="02040503050406030204" pitchFamily="18" charset="0"/>
                              </a:rPr>
                            </m:ctrlPr>
                          </m:dPr>
                          <m:e>
                            <m:r>
                              <m:rPr>
                                <m:sty m:val="p"/>
                              </m:rPr>
                              <a:rPr lang="en-US" altLang="ja-JP" i="1">
                                <a:latin typeface="Cambria Math" panose="02040503050406030204" pitchFamily="18" charset="0"/>
                              </a:rPr>
                              <m:t>θ</m:t>
                            </m:r>
                          </m:e>
                        </m:d>
                      </m:e>
                      <m:sub>
                        <m:r>
                          <a:rPr kumimoji="1" lang="en-US" altLang="ja-JP" b="0" i="1" smtClean="0">
                            <a:latin typeface="Cambria Math" panose="02040503050406030204" pitchFamily="18" charset="0"/>
                          </a:rPr>
                          <m:t>𝑖</m:t>
                        </m:r>
                        <m:r>
                          <a:rPr kumimoji="1" lang="en-US" altLang="ja-JP" b="0" i="1" smtClean="0">
                            <a:latin typeface="Cambria Math" panose="02040503050406030204" pitchFamily="18" charset="0"/>
                          </a:rPr>
                          <m:t>=1</m:t>
                        </m:r>
                      </m:sub>
                      <m:sup>
                        <m:r>
                          <a:rPr kumimoji="1" lang="en-US" altLang="ja-JP" b="0" i="1" smtClean="0">
                            <a:latin typeface="Cambria Math" panose="02040503050406030204" pitchFamily="18" charset="0"/>
                          </a:rPr>
                          <m:t>𝑛</m:t>
                        </m:r>
                      </m:sup>
                    </m:sSubSup>
                  </m:oMath>
                </a14:m>
                <a:r>
                  <a:rPr kumimoji="1" lang="ja-JP" altLang="en-US" dirty="0"/>
                  <a:t>を用いて</a:t>
                </a:r>
              </a:p>
            </p:txBody>
          </p:sp>
        </mc:Choice>
        <mc:Fallback xmlns="">
          <p:sp>
            <p:nvSpPr>
              <p:cNvPr id="7" name="テキスト ボックス 6">
                <a:extLst>
                  <a:ext uri="{FF2B5EF4-FFF2-40B4-BE49-F238E27FC236}">
                    <a16:creationId xmlns:a16="http://schemas.microsoft.com/office/drawing/2014/main" id="{BCE31954-D60F-40B7-8DDD-7F698CCDF070}"/>
                  </a:ext>
                </a:extLst>
              </p:cNvPr>
              <p:cNvSpPr txBox="1">
                <a:spLocks noRot="1" noChangeAspect="1" noMove="1" noResize="1" noEditPoints="1" noAdjustHandles="1" noChangeArrowheads="1" noChangeShapeType="1" noTextEdit="1"/>
              </p:cNvSpPr>
              <p:nvPr/>
            </p:nvSpPr>
            <p:spPr>
              <a:xfrm>
                <a:off x="860316" y="2269476"/>
                <a:ext cx="7600932" cy="370358"/>
              </a:xfrm>
              <a:prstGeom prst="rect">
                <a:avLst/>
              </a:prstGeom>
              <a:blipFill>
                <a:blip r:embed="rId4"/>
                <a:stretch>
                  <a:fillRect l="-642" t="-6557" r="-722" b="-26230"/>
                </a:stretch>
              </a:blipFill>
            </p:spPr>
            <p:txBody>
              <a:bodyPr/>
              <a:lstStyle/>
              <a:p>
                <a:r>
                  <a:rPr lang="ja-JP" altLang="en-US">
                    <a:noFill/>
                  </a:rPr>
                  <a:t> </a:t>
                </a:r>
              </a:p>
            </p:txBody>
          </p:sp>
        </mc:Fallback>
      </mc:AlternateContent>
      <p:sp>
        <p:nvSpPr>
          <p:cNvPr id="8" name="テキスト ボックス 7">
            <a:extLst>
              <a:ext uri="{FF2B5EF4-FFF2-40B4-BE49-F238E27FC236}">
                <a16:creationId xmlns:a16="http://schemas.microsoft.com/office/drawing/2014/main" id="{653F321C-0E97-4762-B12F-7BC9F3E08D32}"/>
              </a:ext>
            </a:extLst>
          </p:cNvPr>
          <p:cNvSpPr txBox="1"/>
          <p:nvPr/>
        </p:nvSpPr>
        <p:spPr>
          <a:xfrm>
            <a:off x="860316" y="4024384"/>
            <a:ext cx="1569660" cy="369332"/>
          </a:xfrm>
          <a:prstGeom prst="rect">
            <a:avLst/>
          </a:prstGeom>
          <a:noFill/>
        </p:spPr>
        <p:txBody>
          <a:bodyPr wrap="none" rtlCol="0">
            <a:spAutoFit/>
          </a:bodyPr>
          <a:lstStyle/>
          <a:p>
            <a:r>
              <a:rPr kumimoji="1" lang="ja-JP" altLang="en-US" dirty="0" err="1"/>
              <a:t>で近</a:t>
            </a:r>
            <a:r>
              <a:rPr kumimoji="1" lang="ja-JP" altLang="en-US" dirty="0"/>
              <a:t>似する。</a:t>
            </a:r>
          </a:p>
        </p:txBody>
      </p:sp>
      <p:sp>
        <p:nvSpPr>
          <p:cNvPr id="9" name="テキスト ボックス 8">
            <a:extLst>
              <a:ext uri="{FF2B5EF4-FFF2-40B4-BE49-F238E27FC236}">
                <a16:creationId xmlns:a16="http://schemas.microsoft.com/office/drawing/2014/main" id="{A0988610-73D2-4D6A-81B3-7497492536C0}"/>
              </a:ext>
            </a:extLst>
          </p:cNvPr>
          <p:cNvSpPr txBox="1"/>
          <p:nvPr/>
        </p:nvSpPr>
        <p:spPr>
          <a:xfrm>
            <a:off x="860316" y="4773495"/>
            <a:ext cx="3877985" cy="1754326"/>
          </a:xfrm>
          <a:prstGeom prst="rect">
            <a:avLst/>
          </a:prstGeom>
          <a:noFill/>
        </p:spPr>
        <p:txBody>
          <a:bodyPr wrap="none" rtlCol="0">
            <a:spAutoFit/>
          </a:bodyPr>
          <a:lstStyle/>
          <a:p>
            <a:r>
              <a:rPr kumimoji="1" lang="ja-JP" altLang="en-US" dirty="0">
                <a:solidFill>
                  <a:srgbClr val="FF0000"/>
                </a:solidFill>
              </a:rPr>
              <a:t>大数の法則</a:t>
            </a:r>
            <a:r>
              <a:rPr kumimoji="1" lang="ja-JP" altLang="en-US" dirty="0"/>
              <a:t>により、ｎ→∞の極限で</a:t>
            </a:r>
            <a:endParaRPr kumimoji="1" lang="en-US" altLang="ja-JP" dirty="0"/>
          </a:p>
          <a:p>
            <a:endParaRPr lang="en-US" altLang="ja-JP" dirty="0"/>
          </a:p>
          <a:p>
            <a:endParaRPr kumimoji="1" lang="en-US" altLang="ja-JP" dirty="0"/>
          </a:p>
          <a:p>
            <a:endParaRPr kumimoji="1" lang="en-US" altLang="ja-JP" dirty="0"/>
          </a:p>
          <a:p>
            <a:endParaRPr kumimoji="1" lang="en-US" altLang="ja-JP" dirty="0"/>
          </a:p>
          <a:p>
            <a:r>
              <a:rPr kumimoji="1" lang="ja-JP" altLang="en-US" dirty="0"/>
              <a:t>に収束する。</a:t>
            </a:r>
          </a:p>
        </p:txBody>
      </p:sp>
      <p:pic>
        <p:nvPicPr>
          <p:cNvPr id="10" name="図 9">
            <a:extLst>
              <a:ext uri="{FF2B5EF4-FFF2-40B4-BE49-F238E27FC236}">
                <a16:creationId xmlns:a16="http://schemas.microsoft.com/office/drawing/2014/main" id="{538CBEA0-62DA-4419-BFA6-D68A862B80FA}"/>
              </a:ext>
            </a:extLst>
          </p:cNvPr>
          <p:cNvPicPr>
            <a:picLocks noChangeAspect="1"/>
          </p:cNvPicPr>
          <p:nvPr/>
        </p:nvPicPr>
        <p:blipFill rotWithShape="1">
          <a:blip r:embed="rId3"/>
          <a:srcRect l="35019" t="38095" r="41015" b="30627"/>
          <a:stretch/>
        </p:blipFill>
        <p:spPr>
          <a:xfrm>
            <a:off x="3336003" y="5098488"/>
            <a:ext cx="2004162" cy="1471291"/>
          </a:xfrm>
          <a:prstGeom prst="rect">
            <a:avLst/>
          </a:prstGeom>
        </p:spPr>
      </p:pic>
      <p:pic>
        <p:nvPicPr>
          <p:cNvPr id="11" name="コンテンツ プレースホルダー 3">
            <a:extLst>
              <a:ext uri="{FF2B5EF4-FFF2-40B4-BE49-F238E27FC236}">
                <a16:creationId xmlns:a16="http://schemas.microsoft.com/office/drawing/2014/main" id="{10071610-5C13-4488-A956-48A2F0931A4F}"/>
              </a:ext>
            </a:extLst>
          </p:cNvPr>
          <p:cNvPicPr>
            <a:picLocks noChangeAspect="1"/>
          </p:cNvPicPr>
          <p:nvPr/>
        </p:nvPicPr>
        <p:blipFill rotWithShape="1">
          <a:blip r:embed="rId2"/>
          <a:srcRect l="37332" t="46367" r="52287" b="45259"/>
          <a:stretch/>
        </p:blipFill>
        <p:spPr>
          <a:xfrm>
            <a:off x="6640153" y="5263492"/>
            <a:ext cx="2605696" cy="1141282"/>
          </a:xfrm>
          <a:prstGeom prst="rect">
            <a:avLst/>
          </a:prstGeom>
        </p:spPr>
      </p:pic>
      <p:cxnSp>
        <p:nvCxnSpPr>
          <p:cNvPr id="13" name="直線矢印コネクタ 12">
            <a:extLst>
              <a:ext uri="{FF2B5EF4-FFF2-40B4-BE49-F238E27FC236}">
                <a16:creationId xmlns:a16="http://schemas.microsoft.com/office/drawing/2014/main" id="{3015B654-D823-492B-871F-250C78CAAF88}"/>
              </a:ext>
            </a:extLst>
          </p:cNvPr>
          <p:cNvCxnSpPr/>
          <p:nvPr/>
        </p:nvCxnSpPr>
        <p:spPr>
          <a:xfrm>
            <a:off x="5632704" y="5834133"/>
            <a:ext cx="12192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テキスト ボックス 13">
            <a:extLst>
              <a:ext uri="{FF2B5EF4-FFF2-40B4-BE49-F238E27FC236}">
                <a16:creationId xmlns:a16="http://schemas.microsoft.com/office/drawing/2014/main" id="{7718CA84-9BB5-4409-B607-68DB834F5B43}"/>
              </a:ext>
            </a:extLst>
          </p:cNvPr>
          <p:cNvSpPr txBox="1"/>
          <p:nvPr/>
        </p:nvSpPr>
        <p:spPr>
          <a:xfrm>
            <a:off x="4574994" y="1841975"/>
            <a:ext cx="954107" cy="276999"/>
          </a:xfrm>
          <a:prstGeom prst="rect">
            <a:avLst/>
          </a:prstGeom>
          <a:noFill/>
        </p:spPr>
        <p:txBody>
          <a:bodyPr wrap="none" rtlCol="0">
            <a:spAutoFit/>
          </a:bodyPr>
          <a:lstStyle/>
          <a:p>
            <a:r>
              <a:rPr kumimoji="1" lang="ja-JP" altLang="en-US" sz="1200" dirty="0">
                <a:solidFill>
                  <a:srgbClr val="FF0000"/>
                </a:solidFill>
              </a:rPr>
              <a:t>任意の関数</a:t>
            </a:r>
          </a:p>
        </p:txBody>
      </p:sp>
      <p:sp>
        <p:nvSpPr>
          <p:cNvPr id="15" name="テキスト ボックス 14">
            <a:extLst>
              <a:ext uri="{FF2B5EF4-FFF2-40B4-BE49-F238E27FC236}">
                <a16:creationId xmlns:a16="http://schemas.microsoft.com/office/drawing/2014/main" id="{6BEB1428-0C2A-4424-8A3F-8E521F175BB9}"/>
              </a:ext>
            </a:extLst>
          </p:cNvPr>
          <p:cNvSpPr txBox="1"/>
          <p:nvPr/>
        </p:nvSpPr>
        <p:spPr>
          <a:xfrm>
            <a:off x="5738591" y="1841975"/>
            <a:ext cx="1107996" cy="276999"/>
          </a:xfrm>
          <a:prstGeom prst="rect">
            <a:avLst/>
          </a:prstGeom>
          <a:noFill/>
        </p:spPr>
        <p:txBody>
          <a:bodyPr wrap="none" rtlCol="0">
            <a:spAutoFit/>
          </a:bodyPr>
          <a:lstStyle/>
          <a:p>
            <a:r>
              <a:rPr kumimoji="1" lang="ja-JP" altLang="en-US" sz="1200" dirty="0">
                <a:solidFill>
                  <a:srgbClr val="FF0000"/>
                </a:solidFill>
              </a:rPr>
              <a:t>確率密度関数</a:t>
            </a:r>
          </a:p>
        </p:txBody>
      </p:sp>
      <p:cxnSp>
        <p:nvCxnSpPr>
          <p:cNvPr id="17" name="直線矢印コネクタ 16">
            <a:extLst>
              <a:ext uri="{FF2B5EF4-FFF2-40B4-BE49-F238E27FC236}">
                <a16:creationId xmlns:a16="http://schemas.microsoft.com/office/drawing/2014/main" id="{B7F64EDC-1E27-42F3-A821-D4A643BD8DEA}"/>
              </a:ext>
            </a:extLst>
          </p:cNvPr>
          <p:cNvCxnSpPr/>
          <p:nvPr/>
        </p:nvCxnSpPr>
        <p:spPr>
          <a:xfrm flipV="1">
            <a:off x="5052047" y="1646306"/>
            <a:ext cx="123486" cy="195669"/>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9" name="直線矢印コネクタ 18">
            <a:extLst>
              <a:ext uri="{FF2B5EF4-FFF2-40B4-BE49-F238E27FC236}">
                <a16:creationId xmlns:a16="http://schemas.microsoft.com/office/drawing/2014/main" id="{61AA8DC4-0393-4233-847D-03D722EB6059}"/>
              </a:ext>
            </a:extLst>
          </p:cNvPr>
          <p:cNvCxnSpPr>
            <a:stCxn id="15" idx="0"/>
          </p:cNvCxnSpPr>
          <p:nvPr/>
        </p:nvCxnSpPr>
        <p:spPr>
          <a:xfrm flipH="1" flipV="1">
            <a:off x="5913149" y="1591443"/>
            <a:ext cx="379440" cy="25053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0" name="テキスト ボックス 19">
            <a:extLst>
              <a:ext uri="{FF2B5EF4-FFF2-40B4-BE49-F238E27FC236}">
                <a16:creationId xmlns:a16="http://schemas.microsoft.com/office/drawing/2014/main" id="{E47A3175-C855-4902-B2D7-380ABE25C2D3}"/>
              </a:ext>
            </a:extLst>
          </p:cNvPr>
          <p:cNvSpPr txBox="1"/>
          <p:nvPr/>
        </p:nvSpPr>
        <p:spPr>
          <a:xfrm>
            <a:off x="646176" y="384048"/>
            <a:ext cx="3877985" cy="646331"/>
          </a:xfrm>
          <a:prstGeom prst="rect">
            <a:avLst/>
          </a:prstGeom>
          <a:noFill/>
        </p:spPr>
        <p:txBody>
          <a:bodyPr wrap="none" rtlCol="0">
            <a:spAutoFit/>
          </a:bodyPr>
          <a:lstStyle/>
          <a:p>
            <a:r>
              <a:rPr kumimoji="1" lang="ja-JP" altLang="en-US" sz="3600" dirty="0"/>
              <a:t>モンテカルロ積分</a:t>
            </a:r>
          </a:p>
        </p:txBody>
      </p:sp>
    </p:spTree>
    <p:extLst>
      <p:ext uri="{BB962C8B-B14F-4D97-AF65-F5344CB8AC3E}">
        <p14:creationId xmlns:p14="http://schemas.microsoft.com/office/powerpoint/2010/main" val="2779933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コンテンツ プレースホルダー 4">
            <a:extLst>
              <a:ext uri="{FF2B5EF4-FFF2-40B4-BE49-F238E27FC236}">
                <a16:creationId xmlns:a16="http://schemas.microsoft.com/office/drawing/2014/main" id="{0044E040-F5B5-417A-B8DD-6A3EA041DF3D}"/>
              </a:ext>
            </a:extLst>
          </p:cNvPr>
          <p:cNvPicPr>
            <a:picLocks noGrp="1" noChangeAspect="1"/>
          </p:cNvPicPr>
          <p:nvPr>
            <p:ph idx="1"/>
          </p:nvPr>
        </p:nvPicPr>
        <p:blipFill rotWithShape="1">
          <a:blip r:embed="rId2"/>
          <a:srcRect l="28165" t="14609" r="39128" b="63152"/>
          <a:stretch/>
        </p:blipFill>
        <p:spPr>
          <a:xfrm>
            <a:off x="129412" y="1459894"/>
            <a:ext cx="3507563" cy="1341548"/>
          </a:xfrm>
          <a:prstGeom prst="rect">
            <a:avLst/>
          </a:prstGeom>
        </p:spPr>
      </p:pic>
      <p:pic>
        <p:nvPicPr>
          <p:cNvPr id="4" name="図 3">
            <a:extLst>
              <a:ext uri="{FF2B5EF4-FFF2-40B4-BE49-F238E27FC236}">
                <a16:creationId xmlns:a16="http://schemas.microsoft.com/office/drawing/2014/main" id="{4426619B-BC88-4CA8-AE6D-62FB7176B4BC}"/>
              </a:ext>
            </a:extLst>
          </p:cNvPr>
          <p:cNvPicPr>
            <a:picLocks noChangeAspect="1"/>
          </p:cNvPicPr>
          <p:nvPr/>
        </p:nvPicPr>
        <p:blipFill rotWithShape="1">
          <a:blip r:embed="rId3"/>
          <a:srcRect l="22107" t="10099" r="32297" b="11283"/>
          <a:stretch/>
        </p:blipFill>
        <p:spPr>
          <a:xfrm>
            <a:off x="6811737" y="1843992"/>
            <a:ext cx="4662953" cy="4522432"/>
          </a:xfrm>
          <a:prstGeom prst="rect">
            <a:avLst/>
          </a:prstGeom>
        </p:spPr>
      </p:pic>
      <p:pic>
        <p:nvPicPr>
          <p:cNvPr id="6" name="図 5">
            <a:extLst>
              <a:ext uri="{FF2B5EF4-FFF2-40B4-BE49-F238E27FC236}">
                <a16:creationId xmlns:a16="http://schemas.microsoft.com/office/drawing/2014/main" id="{92528FDE-EAF3-4C0B-AE71-298C56971B42}"/>
              </a:ext>
            </a:extLst>
          </p:cNvPr>
          <p:cNvPicPr>
            <a:picLocks noChangeAspect="1"/>
          </p:cNvPicPr>
          <p:nvPr/>
        </p:nvPicPr>
        <p:blipFill rotWithShape="1">
          <a:blip r:embed="rId2"/>
          <a:srcRect l="27068" t="47218" r="39154" b="32431"/>
          <a:stretch/>
        </p:blipFill>
        <p:spPr>
          <a:xfrm>
            <a:off x="3804550" y="1550340"/>
            <a:ext cx="3448774" cy="1168783"/>
          </a:xfrm>
          <a:prstGeom prst="rect">
            <a:avLst/>
          </a:prstGeom>
        </p:spPr>
      </p:pic>
      <p:pic>
        <p:nvPicPr>
          <p:cNvPr id="7" name="図 6">
            <a:extLst>
              <a:ext uri="{FF2B5EF4-FFF2-40B4-BE49-F238E27FC236}">
                <a16:creationId xmlns:a16="http://schemas.microsoft.com/office/drawing/2014/main" id="{A4AFCDC6-49ED-444F-BF8B-CDE831996568}"/>
              </a:ext>
            </a:extLst>
          </p:cNvPr>
          <p:cNvPicPr>
            <a:picLocks noChangeAspect="1"/>
          </p:cNvPicPr>
          <p:nvPr/>
        </p:nvPicPr>
        <p:blipFill rotWithShape="1">
          <a:blip r:embed="rId2"/>
          <a:srcRect l="27914" t="74887" r="40564" b="11354"/>
          <a:stretch/>
        </p:blipFill>
        <p:spPr>
          <a:xfrm>
            <a:off x="283236" y="3387804"/>
            <a:ext cx="3843230" cy="943567"/>
          </a:xfrm>
          <a:prstGeom prst="rect">
            <a:avLst/>
          </a:prstGeom>
        </p:spPr>
      </p:pic>
      <p:sp>
        <p:nvSpPr>
          <p:cNvPr id="8" name="テキスト ボックス 7">
            <a:extLst>
              <a:ext uri="{FF2B5EF4-FFF2-40B4-BE49-F238E27FC236}">
                <a16:creationId xmlns:a16="http://schemas.microsoft.com/office/drawing/2014/main" id="{1D8F0B6F-274B-484D-847A-21B0ADACBCEB}"/>
              </a:ext>
            </a:extLst>
          </p:cNvPr>
          <p:cNvSpPr txBox="1"/>
          <p:nvPr/>
        </p:nvSpPr>
        <p:spPr>
          <a:xfrm>
            <a:off x="598141" y="288757"/>
            <a:ext cx="10134027" cy="584775"/>
          </a:xfrm>
          <a:prstGeom prst="rect">
            <a:avLst/>
          </a:prstGeom>
          <a:noFill/>
        </p:spPr>
        <p:txBody>
          <a:bodyPr wrap="square" rtlCol="0">
            <a:spAutoFit/>
          </a:bodyPr>
          <a:lstStyle/>
          <a:p>
            <a:r>
              <a:rPr kumimoji="1" lang="ja-JP" altLang="en-US" sz="3200" dirty="0"/>
              <a:t>具体例：モンテカルロ積分を使って</a:t>
            </a:r>
            <a:r>
              <a:rPr kumimoji="1" lang="en-US" altLang="ja-JP" sz="3200" dirty="0"/>
              <a:t>π</a:t>
            </a:r>
            <a:r>
              <a:rPr kumimoji="1" lang="ja-JP" altLang="en-US" sz="3200" dirty="0"/>
              <a:t>を計算</a:t>
            </a:r>
          </a:p>
        </p:txBody>
      </p:sp>
      <p:pic>
        <p:nvPicPr>
          <p:cNvPr id="9" name="図 8">
            <a:extLst>
              <a:ext uri="{FF2B5EF4-FFF2-40B4-BE49-F238E27FC236}">
                <a16:creationId xmlns:a16="http://schemas.microsoft.com/office/drawing/2014/main" id="{BBBA2490-4887-43E1-8A48-88E00D3577F9}"/>
              </a:ext>
            </a:extLst>
          </p:cNvPr>
          <p:cNvPicPr>
            <a:picLocks noChangeAspect="1"/>
          </p:cNvPicPr>
          <p:nvPr/>
        </p:nvPicPr>
        <p:blipFill rotWithShape="1">
          <a:blip r:embed="rId4"/>
          <a:srcRect l="33666" t="50000" r="43007" b="31829"/>
          <a:stretch/>
        </p:blipFill>
        <p:spPr>
          <a:xfrm>
            <a:off x="283236" y="5035555"/>
            <a:ext cx="2844012" cy="1246128"/>
          </a:xfrm>
          <a:prstGeom prst="rect">
            <a:avLst/>
          </a:prstGeom>
        </p:spPr>
      </p:pic>
      <mc:AlternateContent xmlns:mc="http://schemas.openxmlformats.org/markup-compatibility/2006" xmlns:a14="http://schemas.microsoft.com/office/drawing/2010/main">
        <mc:Choice Requires="a14">
          <p:sp>
            <p:nvSpPr>
              <p:cNvPr id="10" name="テキスト ボックス 9">
                <a:extLst>
                  <a:ext uri="{FF2B5EF4-FFF2-40B4-BE49-F238E27FC236}">
                    <a16:creationId xmlns:a16="http://schemas.microsoft.com/office/drawing/2014/main" id="{0825C3AD-2F5D-485B-8DD0-401353099BE7}"/>
                  </a:ext>
                </a:extLst>
              </p:cNvPr>
              <p:cNvSpPr txBox="1"/>
              <p:nvPr/>
            </p:nvSpPr>
            <p:spPr>
              <a:xfrm>
                <a:off x="3980244" y="1226123"/>
                <a:ext cx="3097386" cy="307777"/>
              </a:xfrm>
              <a:prstGeom prst="rect">
                <a:avLst/>
              </a:prstGeom>
              <a:noFill/>
            </p:spPr>
            <p:txBody>
              <a:bodyPr wrap="none" rtlCol="0">
                <a:spAutoFit/>
              </a:bodyPr>
              <a:lstStyle/>
              <a:p>
                <a:r>
                  <a:rPr kumimoji="1" lang="ja-JP" altLang="en-US" sz="1400" dirty="0">
                    <a:solidFill>
                      <a:srgbClr val="00B050"/>
                    </a:solidFill>
                  </a:rPr>
                  <a:t>確率密度</a:t>
                </a:r>
                <a14:m>
                  <m:oMath xmlns:m="http://schemas.openxmlformats.org/officeDocument/2006/math">
                    <m:sSup>
                      <m:sSupPr>
                        <m:ctrlPr>
                          <a:rPr lang="en-US" altLang="ja-JP" sz="1400" i="1">
                            <a:solidFill>
                              <a:srgbClr val="00B050"/>
                            </a:solidFill>
                            <a:latin typeface="Cambria Math" panose="02040503050406030204" pitchFamily="18" charset="0"/>
                          </a:rPr>
                        </m:ctrlPr>
                      </m:sSupPr>
                      <m:e>
                        <m:d>
                          <m:dPr>
                            <m:begChr m:val="["/>
                            <m:endChr m:val="]"/>
                            <m:ctrlPr>
                              <a:rPr lang="en-US" altLang="ja-JP" sz="1400" i="1">
                                <a:solidFill>
                                  <a:srgbClr val="00B050"/>
                                </a:solidFill>
                                <a:latin typeface="Cambria Math" panose="02040503050406030204" pitchFamily="18" charset="0"/>
                              </a:rPr>
                            </m:ctrlPr>
                          </m:dPr>
                          <m:e>
                            <m:r>
                              <a:rPr lang="en-US" altLang="ja-JP" sz="1400" i="1">
                                <a:solidFill>
                                  <a:srgbClr val="00B050"/>
                                </a:solidFill>
                                <a:latin typeface="Cambria Math" panose="02040503050406030204" pitchFamily="18" charset="0"/>
                              </a:rPr>
                              <m:t>−1,1</m:t>
                            </m:r>
                          </m:e>
                        </m:d>
                      </m:e>
                      <m:sup>
                        <m:r>
                          <a:rPr lang="en-US" altLang="ja-JP" sz="1400" i="1">
                            <a:solidFill>
                              <a:srgbClr val="00B050"/>
                            </a:solidFill>
                            <a:latin typeface="Cambria Math" panose="02040503050406030204" pitchFamily="18" charset="0"/>
                          </a:rPr>
                          <m:t>2</m:t>
                        </m:r>
                      </m:sup>
                    </m:sSup>
                  </m:oMath>
                </a14:m>
                <a:r>
                  <a:rPr lang="ja-JP" altLang="en-US" sz="1400" dirty="0">
                    <a:solidFill>
                      <a:srgbClr val="00B050"/>
                    </a:solidFill>
                  </a:rPr>
                  <a:t>上の一様分布の</a:t>
                </a:r>
                <a:r>
                  <a:rPr kumimoji="1" lang="ja-JP" altLang="en-US" sz="1400" dirty="0">
                    <a:solidFill>
                      <a:srgbClr val="00B050"/>
                    </a:solidFill>
                  </a:rPr>
                  <a:t>関数</a:t>
                </a:r>
              </a:p>
            </p:txBody>
          </p:sp>
        </mc:Choice>
        <mc:Fallback xmlns="">
          <p:sp>
            <p:nvSpPr>
              <p:cNvPr id="10" name="テキスト ボックス 9">
                <a:extLst>
                  <a:ext uri="{FF2B5EF4-FFF2-40B4-BE49-F238E27FC236}">
                    <a16:creationId xmlns:a16="http://schemas.microsoft.com/office/drawing/2014/main" id="{0825C3AD-2F5D-485B-8DD0-401353099BE7}"/>
                  </a:ext>
                </a:extLst>
              </p:cNvPr>
              <p:cNvSpPr txBox="1">
                <a:spLocks noRot="1" noChangeAspect="1" noMove="1" noResize="1" noEditPoints="1" noAdjustHandles="1" noChangeArrowheads="1" noChangeShapeType="1" noTextEdit="1"/>
              </p:cNvSpPr>
              <p:nvPr/>
            </p:nvSpPr>
            <p:spPr>
              <a:xfrm>
                <a:off x="3980244" y="1226123"/>
                <a:ext cx="3097386" cy="307777"/>
              </a:xfrm>
              <a:prstGeom prst="rect">
                <a:avLst/>
              </a:prstGeom>
              <a:blipFill>
                <a:blip r:embed="rId5"/>
                <a:stretch>
                  <a:fillRect l="-591" t="-3922" b="-19608"/>
                </a:stretch>
              </a:blipFill>
            </p:spPr>
            <p:txBody>
              <a:bodyPr/>
              <a:lstStyle/>
              <a:p>
                <a:r>
                  <a:rPr lang="ja-JP" altLang="en-US">
                    <a:noFill/>
                  </a:rPr>
                  <a:t> </a:t>
                </a:r>
              </a:p>
            </p:txBody>
          </p:sp>
        </mc:Fallback>
      </mc:AlternateContent>
      <p:sp>
        <p:nvSpPr>
          <p:cNvPr id="11" name="テキスト ボックス 10">
            <a:extLst>
              <a:ext uri="{FF2B5EF4-FFF2-40B4-BE49-F238E27FC236}">
                <a16:creationId xmlns:a16="http://schemas.microsoft.com/office/drawing/2014/main" id="{FED62369-72A8-47D2-9390-5437AA1C34C6}"/>
              </a:ext>
            </a:extLst>
          </p:cNvPr>
          <p:cNvSpPr txBox="1"/>
          <p:nvPr/>
        </p:nvSpPr>
        <p:spPr>
          <a:xfrm>
            <a:off x="134733" y="1221145"/>
            <a:ext cx="4171529" cy="307777"/>
          </a:xfrm>
          <a:prstGeom prst="rect">
            <a:avLst/>
          </a:prstGeom>
          <a:noFill/>
        </p:spPr>
        <p:txBody>
          <a:bodyPr wrap="square" rtlCol="0">
            <a:spAutoFit/>
          </a:bodyPr>
          <a:lstStyle/>
          <a:p>
            <a:r>
              <a:rPr kumimoji="1" lang="ja-JP" altLang="en-US" sz="1400" dirty="0">
                <a:solidFill>
                  <a:srgbClr val="FF0000"/>
                </a:solidFill>
              </a:rPr>
              <a:t>半径</a:t>
            </a:r>
            <a:r>
              <a:rPr kumimoji="1" lang="en-US" altLang="ja-JP" sz="1400" dirty="0">
                <a:solidFill>
                  <a:srgbClr val="FF0000"/>
                </a:solidFill>
              </a:rPr>
              <a:t>1</a:t>
            </a:r>
            <a:r>
              <a:rPr kumimoji="1" lang="ja-JP" altLang="en-US" sz="1400" dirty="0">
                <a:solidFill>
                  <a:srgbClr val="FF0000"/>
                </a:solidFill>
              </a:rPr>
              <a:t>の円の中では１、外では０をとる関数</a:t>
            </a:r>
          </a:p>
        </p:txBody>
      </p:sp>
      <mc:AlternateContent xmlns:mc="http://schemas.openxmlformats.org/markup-compatibility/2006" xmlns:a14="http://schemas.microsoft.com/office/drawing/2010/main">
        <mc:Choice Requires="a14">
          <p:sp>
            <p:nvSpPr>
              <p:cNvPr id="12" name="テキスト ボックス 11">
                <a:extLst>
                  <a:ext uri="{FF2B5EF4-FFF2-40B4-BE49-F238E27FC236}">
                    <a16:creationId xmlns:a16="http://schemas.microsoft.com/office/drawing/2014/main" id="{65613906-D824-44E3-8A07-280A9E7FF2F4}"/>
                  </a:ext>
                </a:extLst>
              </p:cNvPr>
              <p:cNvSpPr txBox="1"/>
              <p:nvPr/>
            </p:nvSpPr>
            <p:spPr>
              <a:xfrm>
                <a:off x="338391" y="4643779"/>
                <a:ext cx="4224362" cy="370358"/>
              </a:xfrm>
              <a:prstGeom prst="rect">
                <a:avLst/>
              </a:prstGeom>
              <a:noFill/>
            </p:spPr>
            <p:txBody>
              <a:bodyPr wrap="none" rtlCol="0">
                <a:spAutoFit/>
              </a:bodyPr>
              <a:lstStyle/>
              <a:p>
                <a14:m>
                  <m:oMath xmlns:m="http://schemas.openxmlformats.org/officeDocument/2006/math">
                    <m:r>
                      <a:rPr kumimoji="1" lang="en-US" altLang="ja-JP" b="0" i="1" smtClean="0">
                        <a:solidFill>
                          <a:srgbClr val="0070C0"/>
                        </a:solidFill>
                        <a:latin typeface="Cambria Math" panose="02040503050406030204" pitchFamily="18" charset="0"/>
                      </a:rPr>
                      <m:t>𝑝</m:t>
                    </m:r>
                    <m:d>
                      <m:dPr>
                        <m:ctrlPr>
                          <a:rPr kumimoji="1" lang="en-US" altLang="ja-JP" b="0" i="1" smtClean="0">
                            <a:solidFill>
                              <a:srgbClr val="0070C0"/>
                            </a:solidFill>
                            <a:latin typeface="Cambria Math" panose="02040503050406030204" pitchFamily="18" charset="0"/>
                          </a:rPr>
                        </m:ctrlPr>
                      </m:dPr>
                      <m:e>
                        <m:r>
                          <a:rPr kumimoji="1" lang="en-US" altLang="ja-JP" b="0" i="1" smtClean="0">
                            <a:solidFill>
                              <a:srgbClr val="0070C0"/>
                            </a:solidFill>
                            <a:latin typeface="Cambria Math" panose="02040503050406030204" pitchFamily="18" charset="0"/>
                          </a:rPr>
                          <m:t>𝑥</m:t>
                        </m:r>
                        <m:r>
                          <a:rPr kumimoji="1" lang="en-US" altLang="ja-JP" b="0" i="1" smtClean="0">
                            <a:solidFill>
                              <a:srgbClr val="0070C0"/>
                            </a:solidFill>
                            <a:latin typeface="Cambria Math" panose="02040503050406030204" pitchFamily="18" charset="0"/>
                          </a:rPr>
                          <m:t>,</m:t>
                        </m:r>
                        <m:r>
                          <a:rPr kumimoji="1" lang="en-US" altLang="ja-JP" b="0" i="1" smtClean="0">
                            <a:solidFill>
                              <a:srgbClr val="0070C0"/>
                            </a:solidFill>
                            <a:latin typeface="Cambria Math" panose="02040503050406030204" pitchFamily="18" charset="0"/>
                          </a:rPr>
                          <m:t>𝑦</m:t>
                        </m:r>
                      </m:e>
                    </m:d>
                  </m:oMath>
                </a14:m>
                <a:r>
                  <a:rPr kumimoji="1" lang="ja-JP" altLang="en-US" dirty="0">
                    <a:solidFill>
                      <a:srgbClr val="0070C0"/>
                    </a:solidFill>
                  </a:rPr>
                  <a:t>からｎ個の標本</a:t>
                </a:r>
                <a14:m>
                  <m:oMath xmlns:m="http://schemas.openxmlformats.org/officeDocument/2006/math">
                    <m:sSubSup>
                      <m:sSubSupPr>
                        <m:ctrlPr>
                          <a:rPr kumimoji="1" lang="en-US" altLang="ja-JP" i="1" smtClean="0">
                            <a:solidFill>
                              <a:srgbClr val="0070C0"/>
                            </a:solidFill>
                            <a:latin typeface="Cambria Math" panose="02040503050406030204" pitchFamily="18" charset="0"/>
                          </a:rPr>
                        </m:ctrlPr>
                      </m:sSubSupPr>
                      <m:e>
                        <m:d>
                          <m:dPr>
                            <m:begChr m:val="{"/>
                            <m:endChr m:val="}"/>
                            <m:ctrlPr>
                              <a:rPr kumimoji="1" lang="en-US" altLang="ja-JP" i="1" smtClean="0">
                                <a:solidFill>
                                  <a:srgbClr val="0070C0"/>
                                </a:solidFill>
                                <a:latin typeface="Cambria Math" panose="02040503050406030204" pitchFamily="18" charset="0"/>
                              </a:rPr>
                            </m:ctrlPr>
                          </m:dPr>
                          <m:e>
                            <m:d>
                              <m:dPr>
                                <m:ctrlPr>
                                  <a:rPr kumimoji="1" lang="en-US" altLang="ja-JP" i="1" smtClean="0">
                                    <a:solidFill>
                                      <a:srgbClr val="0070C0"/>
                                    </a:solidFill>
                                    <a:latin typeface="Cambria Math" panose="02040503050406030204" pitchFamily="18" charset="0"/>
                                  </a:rPr>
                                </m:ctrlPr>
                              </m:dPr>
                              <m:e>
                                <m:sSub>
                                  <m:sSubPr>
                                    <m:ctrlPr>
                                      <a:rPr kumimoji="1" lang="en-US" altLang="ja-JP" i="1" smtClean="0">
                                        <a:solidFill>
                                          <a:srgbClr val="0070C0"/>
                                        </a:solidFill>
                                        <a:latin typeface="Cambria Math" panose="02040503050406030204" pitchFamily="18" charset="0"/>
                                      </a:rPr>
                                    </m:ctrlPr>
                                  </m:sSubPr>
                                  <m:e>
                                    <m:r>
                                      <a:rPr kumimoji="1" lang="en-US" altLang="ja-JP" b="0" i="1" smtClean="0">
                                        <a:solidFill>
                                          <a:srgbClr val="0070C0"/>
                                        </a:solidFill>
                                        <a:latin typeface="Cambria Math" panose="02040503050406030204" pitchFamily="18" charset="0"/>
                                      </a:rPr>
                                      <m:t>𝑥</m:t>
                                    </m:r>
                                  </m:e>
                                  <m:sub>
                                    <m:r>
                                      <a:rPr kumimoji="1" lang="en-US" altLang="ja-JP" b="0" i="1" smtClean="0">
                                        <a:solidFill>
                                          <a:srgbClr val="0070C0"/>
                                        </a:solidFill>
                                        <a:latin typeface="Cambria Math" panose="02040503050406030204" pitchFamily="18" charset="0"/>
                                      </a:rPr>
                                      <m:t>𝑖</m:t>
                                    </m:r>
                                  </m:sub>
                                </m:sSub>
                                <m:sSub>
                                  <m:sSubPr>
                                    <m:ctrlPr>
                                      <a:rPr kumimoji="1" lang="en-US" altLang="ja-JP" i="1" smtClean="0">
                                        <a:solidFill>
                                          <a:srgbClr val="0070C0"/>
                                        </a:solidFill>
                                        <a:latin typeface="Cambria Math" panose="02040503050406030204" pitchFamily="18" charset="0"/>
                                      </a:rPr>
                                    </m:ctrlPr>
                                  </m:sSubPr>
                                  <m:e>
                                    <m:r>
                                      <a:rPr kumimoji="1" lang="en-US" altLang="ja-JP" b="0" i="1" smtClean="0">
                                        <a:solidFill>
                                          <a:srgbClr val="0070C0"/>
                                        </a:solidFill>
                                        <a:latin typeface="Cambria Math" panose="02040503050406030204" pitchFamily="18" charset="0"/>
                                      </a:rPr>
                                      <m:t>𝑦</m:t>
                                    </m:r>
                                  </m:e>
                                  <m:sub>
                                    <m:r>
                                      <a:rPr kumimoji="1" lang="en-US" altLang="ja-JP" b="0" i="1" smtClean="0">
                                        <a:solidFill>
                                          <a:srgbClr val="0070C0"/>
                                        </a:solidFill>
                                        <a:latin typeface="Cambria Math" panose="02040503050406030204" pitchFamily="18" charset="0"/>
                                      </a:rPr>
                                      <m:t>𝑖</m:t>
                                    </m:r>
                                  </m:sub>
                                </m:sSub>
                              </m:e>
                            </m:d>
                          </m:e>
                        </m:d>
                      </m:e>
                      <m:sub>
                        <m:r>
                          <a:rPr kumimoji="1" lang="en-US" altLang="ja-JP" b="0" i="1" smtClean="0">
                            <a:solidFill>
                              <a:srgbClr val="0070C0"/>
                            </a:solidFill>
                            <a:latin typeface="Cambria Math" panose="02040503050406030204" pitchFamily="18" charset="0"/>
                          </a:rPr>
                          <m:t>𝑖</m:t>
                        </m:r>
                        <m:r>
                          <a:rPr kumimoji="1" lang="en-US" altLang="ja-JP" b="0" i="1" smtClean="0">
                            <a:solidFill>
                              <a:srgbClr val="0070C0"/>
                            </a:solidFill>
                            <a:latin typeface="Cambria Math" panose="02040503050406030204" pitchFamily="18" charset="0"/>
                          </a:rPr>
                          <m:t>=1</m:t>
                        </m:r>
                      </m:sub>
                      <m:sup>
                        <m:r>
                          <a:rPr kumimoji="1" lang="en-US" altLang="ja-JP" b="0" i="1" smtClean="0">
                            <a:solidFill>
                              <a:srgbClr val="0070C0"/>
                            </a:solidFill>
                            <a:latin typeface="Cambria Math" panose="02040503050406030204" pitchFamily="18" charset="0"/>
                          </a:rPr>
                          <m:t>𝑛</m:t>
                        </m:r>
                      </m:sup>
                    </m:sSubSup>
                  </m:oMath>
                </a14:m>
                <a:r>
                  <a:rPr kumimoji="1" lang="ja-JP" altLang="en-US" dirty="0">
                    <a:solidFill>
                      <a:srgbClr val="0070C0"/>
                    </a:solidFill>
                  </a:rPr>
                  <a:t>を発生</a:t>
                </a:r>
              </a:p>
            </p:txBody>
          </p:sp>
        </mc:Choice>
        <mc:Fallback xmlns="">
          <p:sp>
            <p:nvSpPr>
              <p:cNvPr id="12" name="テキスト ボックス 11">
                <a:extLst>
                  <a:ext uri="{FF2B5EF4-FFF2-40B4-BE49-F238E27FC236}">
                    <a16:creationId xmlns:a16="http://schemas.microsoft.com/office/drawing/2014/main" id="{65613906-D824-44E3-8A07-280A9E7FF2F4}"/>
                  </a:ext>
                </a:extLst>
              </p:cNvPr>
              <p:cNvSpPr txBox="1">
                <a:spLocks noRot="1" noChangeAspect="1" noMove="1" noResize="1" noEditPoints="1" noAdjustHandles="1" noChangeArrowheads="1" noChangeShapeType="1" noTextEdit="1"/>
              </p:cNvSpPr>
              <p:nvPr/>
            </p:nvSpPr>
            <p:spPr>
              <a:xfrm>
                <a:off x="338391" y="4643779"/>
                <a:ext cx="4224362" cy="370358"/>
              </a:xfrm>
              <a:prstGeom prst="rect">
                <a:avLst/>
              </a:prstGeom>
              <a:blipFill>
                <a:blip r:embed="rId6"/>
                <a:stretch>
                  <a:fillRect t="-8197" r="-723" b="-26230"/>
                </a:stretch>
              </a:blipFill>
            </p:spPr>
            <p:txBody>
              <a:bodyPr/>
              <a:lstStyle/>
              <a:p>
                <a:r>
                  <a:rPr lang="ja-JP" altLang="en-US">
                    <a:noFill/>
                  </a:rPr>
                  <a:t> </a:t>
                </a:r>
              </a:p>
            </p:txBody>
          </p:sp>
        </mc:Fallback>
      </mc:AlternateContent>
      <p:sp>
        <p:nvSpPr>
          <p:cNvPr id="13" name="テキスト ボックス 12">
            <a:extLst>
              <a:ext uri="{FF2B5EF4-FFF2-40B4-BE49-F238E27FC236}">
                <a16:creationId xmlns:a16="http://schemas.microsoft.com/office/drawing/2014/main" id="{EEA3EC82-9066-4375-8476-3EC152E22AE9}"/>
              </a:ext>
            </a:extLst>
          </p:cNvPr>
          <p:cNvSpPr txBox="1"/>
          <p:nvPr/>
        </p:nvSpPr>
        <p:spPr>
          <a:xfrm>
            <a:off x="283236" y="3113850"/>
            <a:ext cx="3185487" cy="369332"/>
          </a:xfrm>
          <a:prstGeom prst="rect">
            <a:avLst/>
          </a:prstGeom>
          <a:noFill/>
        </p:spPr>
        <p:txBody>
          <a:bodyPr wrap="none" rtlCol="0">
            <a:spAutoFit/>
          </a:bodyPr>
          <a:lstStyle/>
          <a:p>
            <a:r>
              <a:rPr kumimoji="1" lang="ja-JP" altLang="en-US" dirty="0"/>
              <a:t>このとき、単位円の面積</a:t>
            </a:r>
            <a:r>
              <a:rPr kumimoji="1" lang="en-US" altLang="ja-JP" dirty="0"/>
              <a:t>π</a:t>
            </a:r>
            <a:r>
              <a:rPr kumimoji="1" lang="ja-JP" altLang="en-US" dirty="0"/>
              <a:t>は</a:t>
            </a:r>
          </a:p>
        </p:txBody>
      </p:sp>
    </p:spTree>
    <p:extLst>
      <p:ext uri="{BB962C8B-B14F-4D97-AF65-F5344CB8AC3E}">
        <p14:creationId xmlns:p14="http://schemas.microsoft.com/office/powerpoint/2010/main" val="172797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BB168E03-529B-4D8E-AAA5-01FA8EBBA870}"/>
                  </a:ext>
                </a:extLst>
              </p:cNvPr>
              <p:cNvSpPr>
                <a:spLocks noGrp="1"/>
              </p:cNvSpPr>
              <p:nvPr>
                <p:ph idx="1"/>
              </p:nvPr>
            </p:nvSpPr>
            <p:spPr>
              <a:xfrm>
                <a:off x="838200" y="758614"/>
                <a:ext cx="10515600" cy="5506720"/>
              </a:xfrm>
            </p:spPr>
            <p:txBody>
              <a:bodyPr>
                <a:normAutofit fontScale="92500"/>
              </a:bodyPr>
              <a:lstStyle/>
              <a:p>
                <a:endParaRPr kumimoji="1" lang="en-US" altLang="ja-JP" dirty="0"/>
              </a:p>
              <a:p>
                <a:r>
                  <a:rPr kumimoji="1" lang="ja-JP" altLang="en-US" dirty="0"/>
                  <a:t>モンテカルロ積分を使うためには乱数を生成しなければならない。</a:t>
                </a:r>
                <a:endParaRPr kumimoji="1" lang="en-US" altLang="ja-JP" dirty="0"/>
              </a:p>
              <a:p>
                <a:endParaRPr kumimoji="1" lang="en-US" altLang="ja-JP" dirty="0"/>
              </a:p>
              <a:p>
                <a:r>
                  <a:rPr kumimoji="1" lang="ja-JP" altLang="en-US" dirty="0"/>
                  <a:t>先ほどのような一様分布や正規分布の乱数は簡単に生成できる。</a:t>
                </a:r>
                <a:endParaRPr kumimoji="1" lang="en-US" altLang="ja-JP" dirty="0"/>
              </a:p>
              <a:p>
                <a:pPr marL="0" indent="0">
                  <a:buNone/>
                </a:pPr>
                <a:r>
                  <a:rPr kumimoji="1" lang="ja-JP" altLang="en-US" dirty="0"/>
                  <a:t>　→</a:t>
                </a:r>
                <a:r>
                  <a:rPr kumimoji="1" lang="en-US" altLang="ja-JP" dirty="0"/>
                  <a:t>rand</a:t>
                </a:r>
                <a:r>
                  <a:rPr kumimoji="1" lang="ja-JP" altLang="en-US" dirty="0"/>
                  <a:t>関数など、あらかじめ関数が存在　</a:t>
                </a:r>
                <a:endParaRPr lang="en-US" altLang="ja-JP" dirty="0"/>
              </a:p>
              <a:p>
                <a:pPr marL="0" indent="0">
                  <a:buNone/>
                </a:pPr>
                <a:r>
                  <a:rPr lang="ja-JP" altLang="en-US" dirty="0"/>
                  <a:t>　では、それ以外複雑な確率変数に従う乱数はどうするのか？</a:t>
                </a:r>
                <a:endParaRPr lang="en-US" altLang="ja-JP" dirty="0"/>
              </a:p>
              <a:p>
                <a:pPr marL="0" indent="0">
                  <a:buNone/>
                </a:pPr>
                <a:r>
                  <a:rPr lang="ja-JP" altLang="en-US" dirty="0"/>
                  <a:t>　　　　　</a:t>
                </a:r>
                <a:r>
                  <a:rPr lang="ja-JP" altLang="en-US" sz="2200" dirty="0"/>
                  <a:t>　例：ベイズ推定であれば事後確率</a:t>
                </a:r>
                <a14:m>
                  <m:oMath xmlns:m="http://schemas.openxmlformats.org/officeDocument/2006/math">
                    <m:r>
                      <a:rPr lang="en-US" altLang="ja-JP" sz="2200" b="0" i="1" smtClean="0">
                        <a:latin typeface="Cambria Math" panose="02040503050406030204" pitchFamily="18" charset="0"/>
                      </a:rPr>
                      <m:t>𝑝</m:t>
                    </m:r>
                    <m:d>
                      <m:dPr>
                        <m:ctrlPr>
                          <a:rPr lang="en-US" altLang="ja-JP" sz="2200" b="0" i="1" smtClean="0">
                            <a:latin typeface="Cambria Math" panose="02040503050406030204" pitchFamily="18" charset="0"/>
                          </a:rPr>
                        </m:ctrlPr>
                      </m:dPr>
                      <m:e>
                        <m:r>
                          <a:rPr lang="ja-JP" altLang="en-US" sz="2200" b="0" i="1" smtClean="0">
                            <a:latin typeface="Cambria Math" panose="02040503050406030204" pitchFamily="18" charset="0"/>
                          </a:rPr>
                          <m:t>𝜃</m:t>
                        </m:r>
                      </m:e>
                      <m:e>
                        <m:r>
                          <m:rPr>
                            <m:sty m:val="p"/>
                          </m:rPr>
                          <a:rPr lang="en-US" altLang="ja-JP" sz="2200" i="1">
                            <a:latin typeface="Cambria Math" panose="02040503050406030204" pitchFamily="18" charset="0"/>
                          </a:rPr>
                          <m:t>χ</m:t>
                        </m:r>
                      </m:e>
                    </m:d>
                  </m:oMath>
                </a14:m>
                <a:endParaRPr lang="en-US" altLang="ja-JP" sz="2200" dirty="0"/>
              </a:p>
              <a:p>
                <a:pPr marL="0" indent="0">
                  <a:buNone/>
                </a:pPr>
                <a:endParaRPr lang="en-US" altLang="ja-JP" dirty="0"/>
              </a:p>
              <a:p>
                <a:pPr marL="0" indent="0">
                  <a:buNone/>
                </a:pPr>
                <a:r>
                  <a:rPr lang="ja-JP" altLang="en-US" dirty="0"/>
                  <a:t>以降、そのような様々な乱数の生成方法を紹介する。</a:t>
                </a:r>
                <a:endParaRPr lang="en-US" altLang="ja-JP" dirty="0"/>
              </a:p>
              <a:p>
                <a:pPr marL="0" indent="0">
                  <a:buNone/>
                </a:pPr>
                <a:endParaRPr lang="en-US" altLang="ja-JP" dirty="0"/>
              </a:p>
              <a:p>
                <a:pPr marL="0" indent="0">
                  <a:buNone/>
                </a:pPr>
                <a:endParaRPr lang="en-US" altLang="ja-JP" dirty="0"/>
              </a:p>
            </p:txBody>
          </p:sp>
        </mc:Choice>
        <mc:Fallback xmlns="">
          <p:sp>
            <p:nvSpPr>
              <p:cNvPr id="3" name="コンテンツ プレースホルダー 2">
                <a:extLst>
                  <a:ext uri="{FF2B5EF4-FFF2-40B4-BE49-F238E27FC236}">
                    <a16:creationId xmlns:a16="http://schemas.microsoft.com/office/drawing/2014/main" id="{BB168E03-529B-4D8E-AAA5-01FA8EBBA870}"/>
                  </a:ext>
                </a:extLst>
              </p:cNvPr>
              <p:cNvSpPr>
                <a:spLocks noGrp="1" noRot="1" noChangeAspect="1" noMove="1" noResize="1" noEditPoints="1" noAdjustHandles="1" noChangeArrowheads="1" noChangeShapeType="1" noTextEdit="1"/>
              </p:cNvSpPr>
              <p:nvPr>
                <p:ph idx="1"/>
              </p:nvPr>
            </p:nvSpPr>
            <p:spPr>
              <a:xfrm>
                <a:off x="838200" y="758614"/>
                <a:ext cx="10515600" cy="5506720"/>
              </a:xfrm>
              <a:blipFill>
                <a:blip r:embed="rId2"/>
                <a:stretch>
                  <a:fillRect l="-1043"/>
                </a:stretch>
              </a:blipFill>
            </p:spPr>
            <p:txBody>
              <a:bodyPr/>
              <a:lstStyle/>
              <a:p>
                <a:r>
                  <a:rPr lang="ja-JP" altLang="en-US">
                    <a:noFill/>
                  </a:rPr>
                  <a:t> </a:t>
                </a:r>
              </a:p>
            </p:txBody>
          </p:sp>
        </mc:Fallback>
      </mc:AlternateContent>
      <p:sp>
        <p:nvSpPr>
          <p:cNvPr id="4" name="テキスト ボックス 3">
            <a:extLst>
              <a:ext uri="{FF2B5EF4-FFF2-40B4-BE49-F238E27FC236}">
                <a16:creationId xmlns:a16="http://schemas.microsoft.com/office/drawing/2014/main" id="{6B907E40-EE43-4F1A-9481-E416C4DDAB91}"/>
              </a:ext>
            </a:extLst>
          </p:cNvPr>
          <p:cNvSpPr txBox="1"/>
          <p:nvPr/>
        </p:nvSpPr>
        <p:spPr>
          <a:xfrm>
            <a:off x="542544" y="435448"/>
            <a:ext cx="2031325" cy="646331"/>
          </a:xfrm>
          <a:prstGeom prst="rect">
            <a:avLst/>
          </a:prstGeom>
          <a:noFill/>
        </p:spPr>
        <p:txBody>
          <a:bodyPr wrap="none" rtlCol="0">
            <a:spAutoFit/>
          </a:bodyPr>
          <a:lstStyle/>
          <a:p>
            <a:r>
              <a:rPr kumimoji="1" lang="ja-JP" altLang="en-US" sz="3600" dirty="0"/>
              <a:t>しかし</a:t>
            </a:r>
            <a:r>
              <a:rPr kumimoji="1" lang="en-US" altLang="ja-JP" sz="3600" dirty="0"/>
              <a:t>…</a:t>
            </a:r>
            <a:endParaRPr kumimoji="1" lang="ja-JP" altLang="en-US" sz="3600" dirty="0"/>
          </a:p>
        </p:txBody>
      </p:sp>
    </p:spTree>
    <p:extLst>
      <p:ext uri="{BB962C8B-B14F-4D97-AF65-F5344CB8AC3E}">
        <p14:creationId xmlns:p14="http://schemas.microsoft.com/office/powerpoint/2010/main" val="2899239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C25BEB9-6EDD-48E5-96D1-8ED9E5C9A48F}"/>
              </a:ext>
            </a:extLst>
          </p:cNvPr>
          <p:cNvSpPr>
            <a:spLocks noGrp="1"/>
          </p:cNvSpPr>
          <p:nvPr>
            <p:ph type="title"/>
          </p:nvPr>
        </p:nvSpPr>
        <p:spPr/>
        <p:txBody>
          <a:bodyPr>
            <a:normAutofit/>
          </a:bodyPr>
          <a:lstStyle/>
          <a:p>
            <a:r>
              <a:rPr kumimoji="1" lang="ja-JP" altLang="en-US" dirty="0"/>
              <a:t>サンプリング法        </a:t>
            </a:r>
            <a:r>
              <a:rPr lang="ja-JP" altLang="en-US" sz="2700" dirty="0"/>
              <a:t>サンプリング＝乱数の生成</a:t>
            </a:r>
            <a:r>
              <a:rPr lang="ja-JP" altLang="en-US" dirty="0"/>
              <a:t>　</a:t>
            </a:r>
            <a:endParaRPr kumimoji="1" lang="ja-JP" altLang="en-US" dirty="0"/>
          </a:p>
        </p:txBody>
      </p:sp>
      <p:sp>
        <p:nvSpPr>
          <p:cNvPr id="3" name="コンテンツ プレースホルダー 2">
            <a:extLst>
              <a:ext uri="{FF2B5EF4-FFF2-40B4-BE49-F238E27FC236}">
                <a16:creationId xmlns:a16="http://schemas.microsoft.com/office/drawing/2014/main" id="{237259D2-7BB7-427B-B55A-DC93A7704662}"/>
              </a:ext>
            </a:extLst>
          </p:cNvPr>
          <p:cNvSpPr>
            <a:spLocks noGrp="1"/>
          </p:cNvSpPr>
          <p:nvPr>
            <p:ph idx="1"/>
          </p:nvPr>
        </p:nvSpPr>
        <p:spPr>
          <a:xfrm>
            <a:off x="838200" y="2301113"/>
            <a:ext cx="10515600" cy="4351338"/>
          </a:xfrm>
        </p:spPr>
        <p:txBody>
          <a:bodyPr/>
          <a:lstStyle/>
          <a:p>
            <a:r>
              <a:rPr lang="ja-JP" altLang="en-US" sz="3200" dirty="0"/>
              <a:t>重点サンプリング法</a:t>
            </a:r>
            <a:endParaRPr lang="en-US" altLang="ja-JP" sz="3200" dirty="0"/>
          </a:p>
          <a:p>
            <a:endParaRPr lang="en-US" altLang="ja-JP" sz="3200" dirty="0"/>
          </a:p>
          <a:p>
            <a:r>
              <a:rPr lang="ja-JP" altLang="en-US" sz="3200" dirty="0"/>
              <a:t>逆関数サンプリング法</a:t>
            </a:r>
            <a:endParaRPr lang="en-US" altLang="ja-JP" sz="3200" dirty="0"/>
          </a:p>
          <a:p>
            <a:endParaRPr lang="en-US" altLang="ja-JP" sz="3200" dirty="0"/>
          </a:p>
          <a:p>
            <a:r>
              <a:rPr lang="ja-JP" altLang="en-US" sz="3200" dirty="0"/>
              <a:t>棄却サンプリング法</a:t>
            </a:r>
          </a:p>
          <a:p>
            <a:endParaRPr kumimoji="1" lang="ja-JP" altLang="en-US" dirty="0"/>
          </a:p>
        </p:txBody>
      </p:sp>
    </p:spTree>
    <p:extLst>
      <p:ext uri="{BB962C8B-B14F-4D97-AF65-F5344CB8AC3E}">
        <p14:creationId xmlns:p14="http://schemas.microsoft.com/office/powerpoint/2010/main" val="766276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B990297-6B27-4BA7-8586-3785B7F15B50}"/>
              </a:ext>
            </a:extLst>
          </p:cNvPr>
          <p:cNvSpPr>
            <a:spLocks noGrp="1"/>
          </p:cNvSpPr>
          <p:nvPr>
            <p:ph type="title"/>
          </p:nvPr>
        </p:nvSpPr>
        <p:spPr/>
        <p:txBody>
          <a:bodyPr/>
          <a:lstStyle/>
          <a:p>
            <a:r>
              <a:rPr kumimoji="1" lang="ja-JP" altLang="en-US" dirty="0"/>
              <a:t>重点サンプリング法</a:t>
            </a:r>
          </a:p>
        </p:txBody>
      </p:sp>
      <p:pic>
        <p:nvPicPr>
          <p:cNvPr id="4" name="コンテンツ プレースホルダー 3">
            <a:extLst>
              <a:ext uri="{FF2B5EF4-FFF2-40B4-BE49-F238E27FC236}">
                <a16:creationId xmlns:a16="http://schemas.microsoft.com/office/drawing/2014/main" id="{34D911F3-FC18-4E55-8682-AC1D4B4CF684}"/>
              </a:ext>
            </a:extLst>
          </p:cNvPr>
          <p:cNvPicPr>
            <a:picLocks noGrp="1" noChangeAspect="1"/>
          </p:cNvPicPr>
          <p:nvPr>
            <p:ph idx="1"/>
          </p:nvPr>
        </p:nvPicPr>
        <p:blipFill rotWithShape="1">
          <a:blip r:embed="rId2"/>
          <a:srcRect l="16079" t="47158" r="16731" b="35778"/>
          <a:stretch/>
        </p:blipFill>
        <p:spPr>
          <a:xfrm>
            <a:off x="684493" y="2486663"/>
            <a:ext cx="9040872" cy="1291554"/>
          </a:xfrm>
          <a:prstGeom prst="rect">
            <a:avLst/>
          </a:prstGeom>
        </p:spPr>
      </p:pic>
      <mc:AlternateContent xmlns:mc="http://schemas.openxmlformats.org/markup-compatibility/2006" xmlns:a14="http://schemas.microsoft.com/office/drawing/2010/main">
        <mc:Choice Requires="a14">
          <p:sp>
            <p:nvSpPr>
              <p:cNvPr id="5" name="テキスト ボックス 4">
                <a:extLst>
                  <a:ext uri="{FF2B5EF4-FFF2-40B4-BE49-F238E27FC236}">
                    <a16:creationId xmlns:a16="http://schemas.microsoft.com/office/drawing/2014/main" id="{9CB0A7EC-EE98-4BDB-BAF5-182F79F7492A}"/>
                  </a:ext>
                </a:extLst>
              </p:cNvPr>
              <p:cNvSpPr txBox="1"/>
              <p:nvPr/>
            </p:nvSpPr>
            <p:spPr>
              <a:xfrm>
                <a:off x="838200" y="1636295"/>
                <a:ext cx="10305907" cy="369332"/>
              </a:xfrm>
              <a:prstGeom prst="rect">
                <a:avLst/>
              </a:prstGeom>
              <a:noFill/>
            </p:spPr>
            <p:txBody>
              <a:bodyPr wrap="square" rtlCol="0">
                <a:spAutoFit/>
              </a:bodyPr>
              <a:lstStyle/>
              <a:p>
                <a:r>
                  <a:rPr lang="en-US" altLang="ja-JP" dirty="0"/>
                  <a:t>r</a:t>
                </a:r>
                <a:r>
                  <a:rPr kumimoji="1" lang="en-US" altLang="ja-JP" dirty="0"/>
                  <a:t>and</a:t>
                </a:r>
                <a:r>
                  <a:rPr kumimoji="1" lang="ja-JP" altLang="en-US" dirty="0"/>
                  <a:t>関数など標本を発生させやすい確率密度関数</a:t>
                </a:r>
                <a14:m>
                  <m:oMath xmlns:m="http://schemas.openxmlformats.org/officeDocument/2006/math">
                    <m:r>
                      <a:rPr kumimoji="1" lang="en-US" altLang="ja-JP" b="0" i="1" smtClean="0">
                        <a:latin typeface="Cambria Math" panose="02040503050406030204" pitchFamily="18" charset="0"/>
                      </a:rPr>
                      <m:t>𝑝</m:t>
                    </m:r>
                    <m:d>
                      <m:dPr>
                        <m:ctrlPr>
                          <a:rPr kumimoji="1" lang="en-US" altLang="ja-JP" b="0" i="1" smtClean="0">
                            <a:latin typeface="Cambria Math" panose="02040503050406030204" pitchFamily="18" charset="0"/>
                          </a:rPr>
                        </m:ctrlPr>
                      </m:dPr>
                      <m:e>
                        <m:sSup>
                          <m:sSupPr>
                            <m:ctrlPr>
                              <a:rPr kumimoji="1" lang="en-US" altLang="ja-JP" b="0" i="1" smtClean="0">
                                <a:latin typeface="Cambria Math" panose="02040503050406030204" pitchFamily="18" charset="0"/>
                              </a:rPr>
                            </m:ctrlPr>
                          </m:sSupPr>
                          <m:e>
                            <m:r>
                              <a:rPr kumimoji="1" lang="ja-JP" altLang="en-US" b="0" i="1" smtClean="0">
                                <a:latin typeface="Cambria Math" panose="02040503050406030204" pitchFamily="18" charset="0"/>
                              </a:rPr>
                              <m:t>𝜃</m:t>
                            </m:r>
                          </m:e>
                          <m:sup>
                            <m:r>
                              <a:rPr kumimoji="1" lang="en-US" altLang="ja-JP" b="0" i="1" smtClean="0">
                                <a:latin typeface="Cambria Math" panose="02040503050406030204" pitchFamily="18" charset="0"/>
                              </a:rPr>
                              <m:t>′</m:t>
                            </m:r>
                          </m:sup>
                        </m:sSup>
                      </m:e>
                    </m:d>
                  </m:oMath>
                </a14:m>
                <a:r>
                  <a:rPr kumimoji="1" lang="ja-JP" altLang="en-US" b="0" dirty="0"/>
                  <a:t>を</a:t>
                </a:r>
                <a:r>
                  <a:rPr kumimoji="1" lang="ja-JP" altLang="en-US" b="0" dirty="0">
                    <a:solidFill>
                      <a:srgbClr val="FF0000"/>
                    </a:solidFill>
                  </a:rPr>
                  <a:t>代理分布</a:t>
                </a:r>
                <a:r>
                  <a:rPr kumimoji="1" lang="ja-JP" altLang="en-US" b="0" dirty="0"/>
                  <a:t>として用いる。</a:t>
                </a:r>
                <a:endParaRPr kumimoji="1" lang="en-US" altLang="ja-JP" b="0" dirty="0"/>
              </a:p>
            </p:txBody>
          </p:sp>
        </mc:Choice>
        <mc:Fallback xmlns="">
          <p:sp>
            <p:nvSpPr>
              <p:cNvPr id="5" name="テキスト ボックス 4">
                <a:extLst>
                  <a:ext uri="{FF2B5EF4-FFF2-40B4-BE49-F238E27FC236}">
                    <a16:creationId xmlns:a16="http://schemas.microsoft.com/office/drawing/2014/main" id="{9CB0A7EC-EE98-4BDB-BAF5-182F79F7492A}"/>
                  </a:ext>
                </a:extLst>
              </p:cNvPr>
              <p:cNvSpPr txBox="1">
                <a:spLocks noRot="1" noChangeAspect="1" noMove="1" noResize="1" noEditPoints="1" noAdjustHandles="1" noChangeArrowheads="1" noChangeShapeType="1" noTextEdit="1"/>
              </p:cNvSpPr>
              <p:nvPr/>
            </p:nvSpPr>
            <p:spPr>
              <a:xfrm>
                <a:off x="838200" y="1636295"/>
                <a:ext cx="10305907" cy="369332"/>
              </a:xfrm>
              <a:prstGeom prst="rect">
                <a:avLst/>
              </a:prstGeom>
              <a:blipFill>
                <a:blip r:embed="rId3"/>
                <a:stretch>
                  <a:fillRect l="-533" t="-6557" b="-26230"/>
                </a:stretch>
              </a:blipFill>
            </p:spPr>
            <p:txBody>
              <a:bodyPr/>
              <a:lstStyle/>
              <a:p>
                <a:r>
                  <a:rPr lang="ja-JP" altLang="en-US">
                    <a:noFill/>
                  </a:rPr>
                  <a:t> </a:t>
                </a:r>
              </a:p>
            </p:txBody>
          </p:sp>
        </mc:Fallback>
      </mc:AlternateContent>
      <p:sp>
        <p:nvSpPr>
          <p:cNvPr id="3" name="正方形/長方形 2">
            <a:extLst>
              <a:ext uri="{FF2B5EF4-FFF2-40B4-BE49-F238E27FC236}">
                <a16:creationId xmlns:a16="http://schemas.microsoft.com/office/drawing/2014/main" id="{69284B43-D256-4101-9C27-EA33DEBA243B}"/>
              </a:ext>
            </a:extLst>
          </p:cNvPr>
          <p:cNvSpPr/>
          <p:nvPr/>
        </p:nvSpPr>
        <p:spPr>
          <a:xfrm>
            <a:off x="4407408" y="2720960"/>
            <a:ext cx="792480" cy="82296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177AA3E4-1465-4BFA-8556-F2A1F725B34A}"/>
              </a:ext>
            </a:extLst>
          </p:cNvPr>
          <p:cNvSpPr txBox="1"/>
          <p:nvPr/>
        </p:nvSpPr>
        <p:spPr>
          <a:xfrm>
            <a:off x="4346448" y="3593551"/>
            <a:ext cx="914400" cy="369332"/>
          </a:xfrm>
          <a:prstGeom prst="rect">
            <a:avLst/>
          </a:prstGeom>
          <a:noFill/>
        </p:spPr>
        <p:txBody>
          <a:bodyPr wrap="square" rtlCol="0">
            <a:spAutoFit/>
          </a:bodyPr>
          <a:lstStyle/>
          <a:p>
            <a:r>
              <a:rPr kumimoji="1" lang="ja-JP" altLang="en-US" dirty="0">
                <a:solidFill>
                  <a:srgbClr val="FF0000"/>
                </a:solidFill>
              </a:rPr>
              <a:t>重要度</a:t>
            </a:r>
          </a:p>
        </p:txBody>
      </p:sp>
    </p:spTree>
    <p:extLst>
      <p:ext uri="{BB962C8B-B14F-4D97-AF65-F5344CB8AC3E}">
        <p14:creationId xmlns:p14="http://schemas.microsoft.com/office/powerpoint/2010/main" val="3236634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76F611-C161-4231-90AE-CFBABA1B8EEB}"/>
              </a:ext>
            </a:extLst>
          </p:cNvPr>
          <p:cNvSpPr>
            <a:spLocks noGrp="1"/>
          </p:cNvSpPr>
          <p:nvPr>
            <p:ph type="title"/>
          </p:nvPr>
        </p:nvSpPr>
        <p:spPr/>
        <p:txBody>
          <a:bodyPr/>
          <a:lstStyle/>
          <a:p>
            <a:r>
              <a:rPr kumimoji="1" lang="ja-JP" altLang="en-US" dirty="0"/>
              <a:t>逆関数サンプリング</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3F03A0C3-C0E4-4FDE-9CDD-9E27E27A6B69}"/>
                  </a:ext>
                </a:extLst>
              </p:cNvPr>
              <p:cNvSpPr>
                <a:spLocks noGrp="1"/>
              </p:cNvSpPr>
              <p:nvPr>
                <p:ph idx="1"/>
              </p:nvPr>
            </p:nvSpPr>
            <p:spPr/>
            <p:txBody>
              <a:bodyPr>
                <a:normAutofit/>
              </a:bodyPr>
              <a:lstStyle/>
              <a:p>
                <a:r>
                  <a:rPr kumimoji="1" lang="ja-JP" altLang="en-US" dirty="0"/>
                  <a:t>重点サンプリングでは、直接任意の確率密度関数に従う標本を発生させられるわけではない。</a:t>
                </a:r>
                <a:endParaRPr kumimoji="1" lang="en-US" altLang="ja-JP" dirty="0"/>
              </a:p>
              <a:p>
                <a:endParaRPr lang="en-US" altLang="ja-JP" dirty="0"/>
              </a:p>
              <a:p>
                <a:r>
                  <a:rPr lang="ja-JP" altLang="en-US" dirty="0"/>
                  <a:t>逆関数サンプリング法では、</a:t>
                </a:r>
                <a:endParaRPr lang="en-US" altLang="ja-JP" dirty="0"/>
              </a:p>
              <a:p>
                <a:pPr marL="0" indent="0">
                  <a:buNone/>
                </a:pPr>
                <a:r>
                  <a:rPr lang="ja-JP" altLang="en-US" dirty="0"/>
                  <a:t>　</a:t>
                </a:r>
                <a:br>
                  <a:rPr lang="en-US" altLang="ja-JP" dirty="0"/>
                </a:br>
                <a:r>
                  <a:rPr lang="ja-JP" altLang="en-US" dirty="0"/>
                  <a:t>　</a:t>
                </a:r>
                <a:r>
                  <a:rPr lang="en-US" altLang="ja-JP" dirty="0">
                    <a:solidFill>
                      <a:schemeClr val="tx1"/>
                    </a:solidFill>
                  </a:rPr>
                  <a:t>1</a:t>
                </a:r>
                <a:r>
                  <a:rPr lang="ja-JP" altLang="en-US" dirty="0">
                    <a:solidFill>
                      <a:schemeClr val="tx1"/>
                    </a:solidFill>
                  </a:rPr>
                  <a:t>次元一様分布</a:t>
                </a:r>
                <a:r>
                  <a:rPr lang="en-US" altLang="ja-JP" dirty="0">
                    <a:solidFill>
                      <a:schemeClr val="tx1"/>
                    </a:solidFill>
                  </a:rPr>
                  <a:t>[0,1]</a:t>
                </a:r>
                <a:r>
                  <a:rPr lang="ja-JP" altLang="en-US" dirty="0">
                    <a:solidFill>
                      <a:schemeClr val="tx1"/>
                    </a:solidFill>
                  </a:rPr>
                  <a:t>に従う確率変数</a:t>
                </a:r>
                <a:r>
                  <a:rPr lang="en-US" altLang="ja-JP" dirty="0">
                    <a:solidFill>
                      <a:schemeClr val="tx1"/>
                    </a:solidFill>
                  </a:rPr>
                  <a:t>u</a:t>
                </a:r>
                <a:r>
                  <a:rPr lang="ja-JP" altLang="en-US" dirty="0">
                    <a:solidFill>
                      <a:schemeClr val="tx1"/>
                    </a:solidFill>
                  </a:rPr>
                  <a:t>から、任意の</a:t>
                </a:r>
                <a:r>
                  <a:rPr lang="en-US" altLang="ja-JP" dirty="0">
                    <a:solidFill>
                      <a:schemeClr val="tx1"/>
                    </a:solidFill>
                  </a:rPr>
                  <a:t>1</a:t>
                </a:r>
                <a:r>
                  <a:rPr lang="ja-JP" altLang="en-US" dirty="0">
                    <a:solidFill>
                      <a:schemeClr val="tx1"/>
                    </a:solidFill>
                  </a:rPr>
                  <a:t>次元の確率密度関数</a:t>
                </a:r>
                <a14:m>
                  <m:oMath xmlns:m="http://schemas.openxmlformats.org/officeDocument/2006/math">
                    <m:r>
                      <a:rPr lang="en-US" altLang="ja-JP" b="0" i="1" smtClean="0">
                        <a:solidFill>
                          <a:schemeClr val="tx1"/>
                        </a:solidFill>
                        <a:latin typeface="Cambria Math" panose="02040503050406030204" pitchFamily="18" charset="0"/>
                      </a:rPr>
                      <m:t>𝑝</m:t>
                    </m:r>
                    <m:r>
                      <a:rPr lang="en-US" altLang="ja-JP" b="0" i="1" smtClean="0">
                        <a:solidFill>
                          <a:schemeClr val="tx1"/>
                        </a:solidFill>
                        <a:latin typeface="Cambria Math" panose="02040503050406030204" pitchFamily="18" charset="0"/>
                      </a:rPr>
                      <m:t>(</m:t>
                    </m:r>
                    <m:r>
                      <a:rPr lang="ja-JP" altLang="en-US" b="0" i="1" smtClean="0">
                        <a:solidFill>
                          <a:schemeClr val="tx1"/>
                        </a:solidFill>
                        <a:latin typeface="Cambria Math" panose="02040503050406030204" pitchFamily="18" charset="0"/>
                      </a:rPr>
                      <m:t>𝜃</m:t>
                    </m:r>
                    <m:r>
                      <a:rPr lang="en-US" altLang="ja-JP" b="0" i="1" smtClean="0">
                        <a:solidFill>
                          <a:schemeClr val="tx1"/>
                        </a:solidFill>
                        <a:latin typeface="Cambria Math" panose="02040503050406030204" pitchFamily="18" charset="0"/>
                      </a:rPr>
                      <m:t>)</m:t>
                    </m:r>
                  </m:oMath>
                </a14:m>
                <a:r>
                  <a:rPr lang="ja-JP" altLang="en-US" dirty="0">
                    <a:solidFill>
                      <a:schemeClr val="tx1"/>
                    </a:solidFill>
                  </a:rPr>
                  <a:t>に従う</a:t>
                </a:r>
                <a14:m>
                  <m:oMath xmlns:m="http://schemas.openxmlformats.org/officeDocument/2006/math">
                    <m:r>
                      <a:rPr lang="ja-JP" altLang="en-US" i="1" dirty="0">
                        <a:latin typeface="Cambria Math" panose="02040503050406030204" pitchFamily="18" charset="0"/>
                      </a:rPr>
                      <m:t>確率変数</m:t>
                    </m:r>
                    <m:r>
                      <a:rPr lang="ja-JP" altLang="en-US" i="1">
                        <a:latin typeface="Cambria Math" panose="02040503050406030204" pitchFamily="18" charset="0"/>
                      </a:rPr>
                      <m:t>𝜃</m:t>
                    </m:r>
                  </m:oMath>
                </a14:m>
                <a:r>
                  <a:rPr lang="ja-JP" altLang="en-US" dirty="0">
                    <a:solidFill>
                      <a:schemeClr val="tx1"/>
                    </a:solidFill>
                  </a:rPr>
                  <a:t>を発生させる。</a:t>
                </a:r>
                <a:endParaRPr lang="en-US" altLang="ja-JP" dirty="0">
                  <a:solidFill>
                    <a:schemeClr val="tx1"/>
                  </a:solidFill>
                </a:endParaRPr>
              </a:p>
              <a:p>
                <a:pPr marL="0" indent="0">
                  <a:buNone/>
                </a:pPr>
                <a:r>
                  <a:rPr lang="ja-JP" altLang="en-US" dirty="0"/>
                  <a:t>　確率密度関数</a:t>
                </a:r>
                <a14:m>
                  <m:oMath xmlns:m="http://schemas.openxmlformats.org/officeDocument/2006/math">
                    <m:r>
                      <a:rPr lang="en-US" altLang="ja-JP" i="1">
                        <a:latin typeface="Cambria Math" panose="02040503050406030204" pitchFamily="18" charset="0"/>
                      </a:rPr>
                      <m:t>𝑝</m:t>
                    </m:r>
                    <m:r>
                      <a:rPr lang="en-US" altLang="ja-JP" i="1">
                        <a:latin typeface="Cambria Math" panose="02040503050406030204" pitchFamily="18" charset="0"/>
                      </a:rPr>
                      <m:t>(</m:t>
                    </m:r>
                    <m:r>
                      <a:rPr lang="ja-JP" altLang="en-US" i="1">
                        <a:latin typeface="Cambria Math" panose="02040503050406030204" pitchFamily="18" charset="0"/>
                      </a:rPr>
                      <m:t>𝜃</m:t>
                    </m:r>
                    <m:r>
                      <a:rPr lang="en-US" altLang="ja-JP" i="1">
                        <a:latin typeface="Cambria Math" panose="02040503050406030204" pitchFamily="18" charset="0"/>
                      </a:rPr>
                      <m:t>)</m:t>
                    </m:r>
                  </m:oMath>
                </a14:m>
                <a:r>
                  <a:rPr lang="ja-JP" altLang="en-US" dirty="0"/>
                  <a:t>の</a:t>
                </a:r>
                <a:r>
                  <a:rPr lang="ja-JP" altLang="en-US" dirty="0">
                    <a:solidFill>
                      <a:srgbClr val="FF0000"/>
                    </a:solidFill>
                  </a:rPr>
                  <a:t>累積分布関数</a:t>
                </a:r>
                <a:r>
                  <a:rPr lang="ja-JP" altLang="en-US" dirty="0"/>
                  <a:t>の逆関数を用いる。</a:t>
                </a:r>
                <a:endParaRPr lang="en-US" altLang="ja-JP" dirty="0"/>
              </a:p>
              <a:p>
                <a:pPr marL="0" indent="0">
                  <a:buNone/>
                </a:pPr>
                <a:endParaRPr kumimoji="1" lang="en-US" altLang="ja-JP" dirty="0"/>
              </a:p>
            </p:txBody>
          </p:sp>
        </mc:Choice>
        <mc:Fallback xmlns="">
          <p:sp>
            <p:nvSpPr>
              <p:cNvPr id="3" name="コンテンツ プレースホルダー 2">
                <a:extLst>
                  <a:ext uri="{FF2B5EF4-FFF2-40B4-BE49-F238E27FC236}">
                    <a16:creationId xmlns:a16="http://schemas.microsoft.com/office/drawing/2014/main" id="{3F03A0C3-C0E4-4FDE-9CDD-9E27E27A6B69}"/>
                  </a:ext>
                </a:extLst>
              </p:cNvPr>
              <p:cNvSpPr>
                <a:spLocks noGrp="1" noRot="1" noChangeAspect="1" noMove="1" noResize="1" noEditPoints="1" noAdjustHandles="1" noChangeArrowheads="1" noChangeShapeType="1" noTextEdit="1"/>
              </p:cNvSpPr>
              <p:nvPr>
                <p:ph idx="1"/>
              </p:nvPr>
            </p:nvSpPr>
            <p:spPr>
              <a:blipFill>
                <a:blip r:embed="rId2"/>
                <a:stretch>
                  <a:fillRect l="-1217" t="-2241" r="-174"/>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73087582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578</TotalTime>
  <Words>351</Words>
  <Application>Microsoft Office PowerPoint</Application>
  <PresentationFormat>ワイド画面</PresentationFormat>
  <Paragraphs>112</Paragraphs>
  <Slides>13</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13</vt:i4>
      </vt:variant>
    </vt:vector>
  </HeadingPairs>
  <TitlesOfParts>
    <vt:vector size="18" baseType="lpstr">
      <vt:lpstr>游ゴシック</vt:lpstr>
      <vt:lpstr>游ゴシック Light</vt:lpstr>
      <vt:lpstr>Arial</vt:lpstr>
      <vt:lpstr>Cambria Math</vt:lpstr>
      <vt:lpstr>Office テーマ</vt:lpstr>
      <vt:lpstr>ベイズ推定の数値計算法</vt:lpstr>
      <vt:lpstr>とてもわかりやすい目次</vt:lpstr>
      <vt:lpstr>モンテカルロ積分</vt:lpstr>
      <vt:lpstr>PowerPoint プレゼンテーション</vt:lpstr>
      <vt:lpstr>PowerPoint プレゼンテーション</vt:lpstr>
      <vt:lpstr>PowerPoint プレゼンテーション</vt:lpstr>
      <vt:lpstr>サンプリング法        サンプリング＝乱数の生成　</vt:lpstr>
      <vt:lpstr>重点サンプリング法</vt:lpstr>
      <vt:lpstr>逆関数サンプリング</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ベイズ推定の数値計算法</dc:title>
  <dc:creator>幹人 東</dc:creator>
  <cp:lastModifiedBy>幹人 東</cp:lastModifiedBy>
  <cp:revision>48</cp:revision>
  <dcterms:created xsi:type="dcterms:W3CDTF">2018-12-04T04:27:05Z</dcterms:created>
  <dcterms:modified xsi:type="dcterms:W3CDTF">2019-01-11T15:52:01Z</dcterms:modified>
</cp:coreProperties>
</file>

<file path=docProps/thumbnail.jpeg>
</file>